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353" r:id="rId2"/>
    <p:sldId id="386" r:id="rId3"/>
    <p:sldId id="394" r:id="rId4"/>
    <p:sldId id="384" r:id="rId5"/>
    <p:sldId id="387" r:id="rId6"/>
    <p:sldId id="358" r:id="rId7"/>
    <p:sldId id="382" r:id="rId8"/>
    <p:sldId id="367" r:id="rId9"/>
    <p:sldId id="368" r:id="rId10"/>
    <p:sldId id="380" r:id="rId11"/>
    <p:sldId id="388" r:id="rId12"/>
    <p:sldId id="389" r:id="rId13"/>
    <p:sldId id="390" r:id="rId14"/>
    <p:sldId id="391" r:id="rId15"/>
    <p:sldId id="392" r:id="rId16"/>
    <p:sldId id="393" r:id="rId17"/>
    <p:sldId id="385" r:id="rId18"/>
    <p:sldId id="325" r:id="rId1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336600"/>
    <a:srgbClr val="009999"/>
    <a:srgbClr val="DC84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73" autoAdjust="0"/>
    <p:restoredTop sz="94660"/>
  </p:normalViewPr>
  <p:slideViewPr>
    <p:cSldViewPr snapToGrid="0">
      <p:cViewPr varScale="1">
        <p:scale>
          <a:sx n="78" d="100"/>
          <a:sy n="78" d="100"/>
        </p:scale>
        <p:origin x="120"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E:\96.10.05\&#1705;&#1575;&#1585;&#1711;&#1575;&#1607;\1400\&#1608;&#1576;&#1740;&#1606;&#1575;&#1585;%20&#1575;&#1587;&#1601;&#1606;&#1583;\&#1588;&#1575;&#1582;&#1589;%20&#1575;&#1587;&#1601;&#1606;&#1583;%20140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r>
              <a:rPr lang="fa-IR" sz="3600" b="1" dirty="0"/>
              <a:t>درصد جمعیت سالمندان استان</a:t>
            </a:r>
          </a:p>
        </c:rich>
      </c:tx>
      <c:layout/>
      <c:overlay val="0"/>
      <c:spPr>
        <a:solidFill>
          <a:schemeClr val="accent6">
            <a:lumMod val="60000"/>
            <a:lumOff val="40000"/>
          </a:schemeClr>
        </a:solid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580927384076991E-2"/>
          <c:y val="0.16712962962962963"/>
          <c:w val="0.90286351706036749"/>
          <c:h val="0.62253062117235347"/>
        </c:manualLayout>
      </c:layout>
      <c:barChart>
        <c:barDir val="col"/>
        <c:grouping val="clustered"/>
        <c:varyColors val="0"/>
        <c:ser>
          <c:idx val="0"/>
          <c:order val="0"/>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Sheet1!$C$51:$C$59</c:f>
              <c:strCache>
                <c:ptCount val="9"/>
                <c:pt idx="0">
                  <c:v>سال80</c:v>
                </c:pt>
                <c:pt idx="1">
                  <c:v>سال85</c:v>
                </c:pt>
                <c:pt idx="2">
                  <c:v>سال90</c:v>
                </c:pt>
                <c:pt idx="3">
                  <c:v>سال95</c:v>
                </c:pt>
                <c:pt idx="4">
                  <c:v>سال96</c:v>
                </c:pt>
                <c:pt idx="5">
                  <c:v>سال97</c:v>
                </c:pt>
                <c:pt idx="6">
                  <c:v>سال98</c:v>
                </c:pt>
                <c:pt idx="7">
                  <c:v>سال99</c:v>
                </c:pt>
                <c:pt idx="8">
                  <c:v>سال1400</c:v>
                </c:pt>
              </c:strCache>
            </c:strRef>
          </c:cat>
          <c:val>
            <c:numRef>
              <c:f>Sheet1!$D$51:$D$59</c:f>
              <c:numCache>
                <c:formatCode>General</c:formatCode>
                <c:ptCount val="9"/>
              </c:numCache>
            </c:numRef>
          </c:val>
        </c:ser>
        <c:ser>
          <c:idx val="1"/>
          <c:order val="1"/>
          <c:spPr>
            <a:solidFill>
              <a:srgbClr val="7030A0"/>
            </a:solidFill>
            <a:ln>
              <a:noFill/>
            </a:ln>
            <a:effectLst/>
          </c:spPr>
          <c:invertIfNegative val="0"/>
          <c:dLbls>
            <c:spPr>
              <a:solidFill>
                <a:srgbClr val="FFFF00"/>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Sheet1!$C$51:$C$59</c:f>
              <c:strCache>
                <c:ptCount val="9"/>
                <c:pt idx="0">
                  <c:v>سال80</c:v>
                </c:pt>
                <c:pt idx="1">
                  <c:v>سال85</c:v>
                </c:pt>
                <c:pt idx="2">
                  <c:v>سال90</c:v>
                </c:pt>
                <c:pt idx="3">
                  <c:v>سال95</c:v>
                </c:pt>
                <c:pt idx="4">
                  <c:v>سال96</c:v>
                </c:pt>
                <c:pt idx="5">
                  <c:v>سال97</c:v>
                </c:pt>
                <c:pt idx="6">
                  <c:v>سال98</c:v>
                </c:pt>
                <c:pt idx="7">
                  <c:v>سال99</c:v>
                </c:pt>
                <c:pt idx="8">
                  <c:v>سال1400</c:v>
                </c:pt>
              </c:strCache>
            </c:strRef>
          </c:cat>
          <c:val>
            <c:numRef>
              <c:f>Sheet1!$E$51:$E$59</c:f>
              <c:numCache>
                <c:formatCode>General</c:formatCode>
                <c:ptCount val="9"/>
                <c:pt idx="0">
                  <c:v>7.6</c:v>
                </c:pt>
                <c:pt idx="1">
                  <c:v>8.8000000000000007</c:v>
                </c:pt>
                <c:pt idx="2">
                  <c:v>9.6999999999999993</c:v>
                </c:pt>
                <c:pt idx="3">
                  <c:v>10.7</c:v>
                </c:pt>
                <c:pt idx="4">
                  <c:v>10.9</c:v>
                </c:pt>
                <c:pt idx="5">
                  <c:v>11.1</c:v>
                </c:pt>
                <c:pt idx="6">
                  <c:v>11.3</c:v>
                </c:pt>
                <c:pt idx="7">
                  <c:v>11.8</c:v>
                </c:pt>
                <c:pt idx="8">
                  <c:v>12.1</c:v>
                </c:pt>
              </c:numCache>
            </c:numRef>
          </c:val>
        </c:ser>
        <c:dLbls>
          <c:showLegendKey val="0"/>
          <c:showVal val="0"/>
          <c:showCatName val="0"/>
          <c:showSerName val="0"/>
          <c:showPercent val="0"/>
          <c:showBubbleSize val="0"/>
        </c:dLbls>
        <c:gapWidth val="219"/>
        <c:overlap val="-27"/>
        <c:axId val="375913368"/>
        <c:axId val="376961200"/>
      </c:barChart>
      <c:catAx>
        <c:axId val="375913368"/>
        <c:scaling>
          <c:orientation val="minMax"/>
        </c:scaling>
        <c:delete val="0"/>
        <c:axPos val="b"/>
        <c:numFmt formatCode="General" sourceLinked="1"/>
        <c:majorTickMark val="none"/>
        <c:minorTickMark val="none"/>
        <c:tickLblPos val="nextTo"/>
        <c:spPr>
          <a:solidFill>
            <a:schemeClr val="accent1">
              <a:lumMod val="60000"/>
              <a:lumOff val="40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76961200"/>
        <c:crosses val="autoZero"/>
        <c:auto val="1"/>
        <c:lblAlgn val="ctr"/>
        <c:lblOffset val="100"/>
        <c:noMultiLvlLbl val="0"/>
      </c:catAx>
      <c:valAx>
        <c:axId val="376961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913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cap="all" spc="150" baseline="0">
                <a:solidFill>
                  <a:schemeClr val="tx1">
                    <a:lumMod val="50000"/>
                    <a:lumOff val="50000"/>
                  </a:schemeClr>
                </a:solidFill>
                <a:latin typeface="+mn-lt"/>
                <a:ea typeface="+mn-ea"/>
                <a:cs typeface="+mn-cs"/>
              </a:defRPr>
            </a:pPr>
            <a:r>
              <a:rPr lang="fa-IR" sz="4000"/>
              <a:t>درصد جمعیت سالمندان</a:t>
            </a:r>
            <a:endParaRPr lang="en-US" sz="4000"/>
          </a:p>
        </c:rich>
      </c:tx>
      <c:layout/>
      <c:overlay val="0"/>
      <c:spPr>
        <a:solidFill>
          <a:schemeClr val="accent6">
            <a:lumMod val="20000"/>
            <a:lumOff val="80000"/>
          </a:schemeClr>
        </a:solidFill>
        <a:ln>
          <a:noFill/>
        </a:ln>
        <a:effectLst/>
      </c:spPr>
      <c:txPr>
        <a:bodyPr rot="0" spcFirstLastPara="1" vertOverflow="ellipsis" vert="horz" wrap="square" anchor="ctr" anchorCtr="1"/>
        <a:lstStyle/>
        <a:p>
          <a:pPr>
            <a:defRPr sz="40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10712270341207347"/>
          <c:y val="0.19432888597258677"/>
          <c:w val="0.86787729658792656"/>
          <c:h val="0.61772419072615925"/>
        </c:manualLayout>
      </c:layout>
      <c:barChart>
        <c:barDir val="col"/>
        <c:grouping val="clustered"/>
        <c:varyColors val="0"/>
        <c:ser>
          <c:idx val="0"/>
          <c:order val="0"/>
          <c:spPr>
            <a:solidFill>
              <a:srgbClr val="C00000"/>
            </a:solidFill>
            <a:ln>
              <a:noFill/>
            </a:ln>
            <a:effectLst>
              <a:innerShdw blurRad="114300">
                <a:schemeClr val="accent1"/>
              </a:innerShdw>
            </a:effectLst>
          </c:spPr>
          <c:invertIfNegative val="0"/>
          <c:dPt>
            <c:idx val="9"/>
            <c:invertIfNegative val="0"/>
            <c:bubble3D val="0"/>
            <c:spPr>
              <a:solidFill>
                <a:schemeClr val="accent3">
                  <a:lumMod val="50000"/>
                </a:schemeClr>
              </a:solidFill>
              <a:ln>
                <a:noFill/>
              </a:ln>
              <a:effectLst>
                <a:innerShdw blurRad="114300">
                  <a:schemeClr val="accent1"/>
                </a:innerShdw>
              </a:effectLst>
            </c:spPr>
          </c:dPt>
          <c:dPt>
            <c:idx val="10"/>
            <c:invertIfNegative val="0"/>
            <c:bubble3D val="0"/>
            <c:spPr>
              <a:solidFill>
                <a:srgbClr val="C00000"/>
              </a:solidFill>
              <a:ln>
                <a:noFill/>
              </a:ln>
              <a:effectLst>
                <a:innerShdw blurRad="114300">
                  <a:schemeClr val="accent1"/>
                </a:innerShdw>
              </a:effectLst>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Sheet1!$H$27:$H$46</c:f>
              <c:strCache>
                <c:ptCount val="20"/>
                <c:pt idx="0">
                  <c:v>شبستر</c:v>
                </c:pt>
                <c:pt idx="1">
                  <c:v>خدا افرین</c:v>
                </c:pt>
                <c:pt idx="2">
                  <c:v>کلیبر</c:v>
                </c:pt>
                <c:pt idx="3">
                  <c:v>میانه</c:v>
                </c:pt>
                <c:pt idx="4">
                  <c:v>ورزقان</c:v>
                </c:pt>
                <c:pt idx="5">
                  <c:v>هوراند</c:v>
                </c:pt>
                <c:pt idx="6">
                  <c:v>جلفا</c:v>
                </c:pt>
                <c:pt idx="7">
                  <c:v>اذرشهر</c:v>
                </c:pt>
                <c:pt idx="8">
                  <c:v>مرند</c:v>
                </c:pt>
                <c:pt idx="9">
                  <c:v>استان</c:v>
                </c:pt>
                <c:pt idx="10">
                  <c:v>عجب شیر</c:v>
                </c:pt>
                <c:pt idx="11">
                  <c:v>هشترود</c:v>
                </c:pt>
                <c:pt idx="12">
                  <c:v>اهر</c:v>
                </c:pt>
                <c:pt idx="13">
                  <c:v>تبریز</c:v>
                </c:pt>
                <c:pt idx="14">
                  <c:v>هریس</c:v>
                </c:pt>
                <c:pt idx="15">
                  <c:v>بستان اباد</c:v>
                </c:pt>
                <c:pt idx="16">
                  <c:v>بناب</c:v>
                </c:pt>
                <c:pt idx="17">
                  <c:v>ملکان</c:v>
                </c:pt>
                <c:pt idx="18">
                  <c:v>اسکو</c:v>
                </c:pt>
                <c:pt idx="19">
                  <c:v>چارایماق</c:v>
                </c:pt>
              </c:strCache>
            </c:strRef>
          </c:cat>
          <c:val>
            <c:numRef>
              <c:f>Sheet1!$I$27:$I$46</c:f>
              <c:numCache>
                <c:formatCode>0.0</c:formatCode>
                <c:ptCount val="20"/>
                <c:pt idx="0">
                  <c:v>16.500584409746153</c:v>
                </c:pt>
                <c:pt idx="1">
                  <c:v>16.053977272727273</c:v>
                </c:pt>
                <c:pt idx="2">
                  <c:v>14.657545674480687</c:v>
                </c:pt>
                <c:pt idx="3">
                  <c:v>14.573014199128664</c:v>
                </c:pt>
                <c:pt idx="4">
                  <c:v>13.983935915932729</c:v>
                </c:pt>
                <c:pt idx="5">
                  <c:v>13.68552829243866</c:v>
                </c:pt>
                <c:pt idx="6">
                  <c:v>13.26330995876847</c:v>
                </c:pt>
                <c:pt idx="7">
                  <c:v>12.770030544613004</c:v>
                </c:pt>
                <c:pt idx="8">
                  <c:v>12.466477575720104</c:v>
                </c:pt>
                <c:pt idx="9">
                  <c:v>12.214910543512856</c:v>
                </c:pt>
                <c:pt idx="10">
                  <c:v>12.17237587517225</c:v>
                </c:pt>
                <c:pt idx="11">
                  <c:v>12.040634878819811</c:v>
                </c:pt>
                <c:pt idx="12">
                  <c:v>11.97893749774588</c:v>
                </c:pt>
                <c:pt idx="13">
                  <c:v>11.962983780589569</c:v>
                </c:pt>
                <c:pt idx="14">
                  <c:v>11.20059574702816</c:v>
                </c:pt>
                <c:pt idx="15">
                  <c:v>10.839669956317747</c:v>
                </c:pt>
                <c:pt idx="16">
                  <c:v>10.835130763008898</c:v>
                </c:pt>
                <c:pt idx="17">
                  <c:v>10.232630476065745</c:v>
                </c:pt>
                <c:pt idx="18">
                  <c:v>10.168157053860831</c:v>
                </c:pt>
                <c:pt idx="19">
                  <c:v>9.9395751953125</c:v>
                </c:pt>
              </c:numCache>
            </c:numRef>
          </c:val>
        </c:ser>
        <c:dLbls>
          <c:showLegendKey val="0"/>
          <c:showVal val="0"/>
          <c:showCatName val="0"/>
          <c:showSerName val="0"/>
          <c:showPercent val="0"/>
          <c:showBubbleSize val="0"/>
        </c:dLbls>
        <c:gapWidth val="164"/>
        <c:overlap val="-22"/>
        <c:axId val="378760552"/>
        <c:axId val="378769960"/>
      </c:barChart>
      <c:catAx>
        <c:axId val="378760552"/>
        <c:scaling>
          <c:orientation val="minMax"/>
        </c:scaling>
        <c:delete val="0"/>
        <c:axPos val="b"/>
        <c:numFmt formatCode="General" sourceLinked="1"/>
        <c:majorTickMark val="none"/>
        <c:minorTickMark val="none"/>
        <c:tickLblPos val="nextTo"/>
        <c:spPr>
          <a:solidFill>
            <a:srgbClr val="FFFF00"/>
          </a:solid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8769960"/>
        <c:crosses val="autoZero"/>
        <c:auto val="1"/>
        <c:lblAlgn val="ctr"/>
        <c:lblOffset val="100"/>
        <c:noMultiLvlLbl val="0"/>
      </c:catAx>
      <c:valAx>
        <c:axId val="37876996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760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r>
              <a:rPr lang="fa-IR" sz="2800" dirty="0" smtClean="0">
                <a:solidFill>
                  <a:schemeClr val="tx1"/>
                </a:solidFill>
              </a:rPr>
              <a:t>مراقبت سالمند</a:t>
            </a:r>
            <a:endParaRPr lang="en-US" sz="2800" dirty="0">
              <a:solidFill>
                <a:schemeClr val="tx1"/>
              </a:solidFill>
            </a:endParaRPr>
          </a:p>
        </c:rich>
      </c:tx>
      <c:layout>
        <c:manualLayout>
          <c:xMode val="edge"/>
          <c:yMode val="edge"/>
          <c:x val="0.41445677083886784"/>
          <c:y val="3.6139455782312924E-2"/>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0121457489878543E-2"/>
          <c:y val="2.9708842198296642E-2"/>
          <c:w val="0.95953099486046023"/>
          <c:h val="0.81896610021961536"/>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solidFill>
                <a:srgbClr val="FFFF00"/>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'[New Microsoft Excel Worksheet.xlsx]Sheet2'!$A$2:$A$9</c:f>
              <c:numCache>
                <c:formatCode>General</c:formatCode>
                <c:ptCount val="8"/>
                <c:pt idx="0">
                  <c:v>99</c:v>
                </c:pt>
                <c:pt idx="1">
                  <c:v>98</c:v>
                </c:pt>
                <c:pt idx="2">
                  <c:v>97</c:v>
                </c:pt>
                <c:pt idx="3">
                  <c:v>96</c:v>
                </c:pt>
                <c:pt idx="4">
                  <c:v>95</c:v>
                </c:pt>
                <c:pt idx="5">
                  <c:v>94</c:v>
                </c:pt>
                <c:pt idx="6">
                  <c:v>93</c:v>
                </c:pt>
                <c:pt idx="7">
                  <c:v>92</c:v>
                </c:pt>
              </c:numCache>
            </c:numRef>
          </c:cat>
          <c:val>
            <c:numRef>
              <c:f>'[New Microsoft Excel Worksheet.xlsx]Sheet2'!$B$2:$B$9</c:f>
              <c:numCache>
                <c:formatCode>General</c:formatCode>
                <c:ptCount val="8"/>
                <c:pt idx="0">
                  <c:v>54.7</c:v>
                </c:pt>
                <c:pt idx="1">
                  <c:v>50</c:v>
                </c:pt>
                <c:pt idx="2">
                  <c:v>34.4</c:v>
                </c:pt>
                <c:pt idx="3">
                  <c:v>33.799999999999997</c:v>
                </c:pt>
                <c:pt idx="4">
                  <c:v>23.8</c:v>
                </c:pt>
                <c:pt idx="5">
                  <c:v>14.3</c:v>
                </c:pt>
                <c:pt idx="6">
                  <c:v>23.3</c:v>
                </c:pt>
                <c:pt idx="7">
                  <c:v>20</c:v>
                </c:pt>
              </c:numCache>
            </c:numRef>
          </c:val>
          <c:smooth val="0"/>
          <c:extLst xmlns:c16r2="http://schemas.microsoft.com/office/drawing/2015/06/chart">
            <c:ext xmlns:c16="http://schemas.microsoft.com/office/drawing/2014/chart" uri="{C3380CC4-5D6E-409C-BE32-E72D297353CC}">
              <c16:uniqueId val="{00000000-A888-4591-9F12-BE927A19E177}"/>
            </c:ext>
          </c:extLst>
        </c:ser>
        <c:dLbls>
          <c:dLblPos val="ctr"/>
          <c:showLegendKey val="0"/>
          <c:showVal val="1"/>
          <c:showCatName val="0"/>
          <c:showSerName val="0"/>
          <c:showPercent val="0"/>
          <c:showBubbleSize val="0"/>
        </c:dLbls>
        <c:marker val="1"/>
        <c:smooth val="0"/>
        <c:axId val="378770744"/>
        <c:axId val="378771528"/>
      </c:lineChart>
      <c:catAx>
        <c:axId val="378770744"/>
        <c:scaling>
          <c:orientation val="maxMin"/>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fa-IR" sz="2800" dirty="0" smtClean="0">
                    <a:solidFill>
                      <a:schemeClr val="tx1"/>
                    </a:solidFill>
                  </a:rPr>
                  <a:t>سال</a:t>
                </a:r>
                <a:endParaRPr lang="en-US" sz="2800" dirty="0">
                  <a:solidFill>
                    <a:schemeClr val="tx1"/>
                  </a:solidFill>
                </a:endParaRP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solidFill>
            <a:srgbClr val="70AD47">
              <a:lumMod val="60000"/>
              <a:lumOff val="40000"/>
            </a:srgbClr>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tx1"/>
                </a:solidFill>
                <a:latin typeface="+mn-lt"/>
                <a:ea typeface="+mn-ea"/>
                <a:cs typeface="+mn-cs"/>
              </a:defRPr>
            </a:pPr>
            <a:endParaRPr lang="en-US"/>
          </a:p>
        </c:txPr>
        <c:crossAx val="378771528"/>
        <c:crosses val="autoZero"/>
        <c:auto val="1"/>
        <c:lblAlgn val="ctr"/>
        <c:lblOffset val="100"/>
        <c:noMultiLvlLbl val="0"/>
      </c:catAx>
      <c:valAx>
        <c:axId val="378771528"/>
        <c:scaling>
          <c:orientation val="minMax"/>
        </c:scaling>
        <c:delete val="1"/>
        <c:axPos val="r"/>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crossAx val="37877074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cap="all" spc="120" normalizeH="0" baseline="0">
                <a:solidFill>
                  <a:schemeClr val="bg1"/>
                </a:solidFill>
                <a:latin typeface="+mn-lt"/>
                <a:ea typeface="+mn-ea"/>
                <a:cs typeface="+mn-cs"/>
              </a:defRPr>
            </a:pPr>
            <a:r>
              <a:rPr lang="fa-IR" sz="3600" dirty="0">
                <a:solidFill>
                  <a:schemeClr val="bg1"/>
                </a:solidFill>
              </a:rPr>
              <a:t>درصد</a:t>
            </a:r>
            <a:r>
              <a:rPr lang="fa-IR" sz="4000" dirty="0">
                <a:solidFill>
                  <a:schemeClr val="bg1"/>
                </a:solidFill>
              </a:rPr>
              <a:t> مراقبت </a:t>
            </a:r>
            <a:r>
              <a:rPr lang="fa-IR" sz="4000" dirty="0" smtClean="0">
                <a:solidFill>
                  <a:schemeClr val="bg1"/>
                </a:solidFill>
              </a:rPr>
              <a:t>اسفند 1400</a:t>
            </a:r>
            <a:r>
              <a:rPr lang="fa-IR" sz="2400" dirty="0" smtClean="0">
                <a:solidFill>
                  <a:schemeClr val="bg1"/>
                </a:solidFill>
              </a:rPr>
              <a:t> </a:t>
            </a:r>
            <a:endParaRPr lang="fa-IR" sz="2400" dirty="0">
              <a:solidFill>
                <a:schemeClr val="bg1"/>
              </a:solidFill>
            </a:endParaRPr>
          </a:p>
        </c:rich>
      </c:tx>
      <c:layout>
        <c:manualLayout>
          <c:xMode val="edge"/>
          <c:yMode val="edge"/>
          <c:x val="0.34261412840783961"/>
          <c:y val="1.1230870528143018E-3"/>
        </c:manualLayout>
      </c:layout>
      <c:overlay val="0"/>
      <c:spPr>
        <a:solidFill>
          <a:srgbClr val="7030A0"/>
        </a:solidFill>
        <a:ln>
          <a:noFill/>
        </a:ln>
        <a:effectLst/>
      </c:spPr>
      <c:txPr>
        <a:bodyPr rot="0" spcFirstLastPara="1" vertOverflow="ellipsis" vert="horz" wrap="square" anchor="ctr" anchorCtr="1"/>
        <a:lstStyle/>
        <a:p>
          <a:pPr>
            <a:defRPr sz="2400" b="1" i="0" u="none" strike="noStrike" kern="1200" cap="all" spc="120" normalizeH="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rgbClr val="FF0000"/>
              </a:solidFill>
              <a:ln>
                <a:noFill/>
              </a:ln>
              <a:effectLst/>
            </c:spPr>
          </c:dPt>
          <c:dLbls>
            <c:spPr>
              <a:solidFill>
                <a:srgbClr val="CCFF66"/>
              </a:solidFill>
              <a:ln>
                <a:noFill/>
              </a:ln>
              <a:effectLst/>
            </c:spPr>
            <c:txPr>
              <a:bodyPr rot="-540000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Sheet1!$K$5:$K$24</c:f>
              <c:strCache>
                <c:ptCount val="20"/>
                <c:pt idx="0">
                  <c:v>تبریز</c:v>
                </c:pt>
                <c:pt idx="1">
                  <c:v>میانه</c:v>
                </c:pt>
                <c:pt idx="2">
                  <c:v>استان</c:v>
                </c:pt>
                <c:pt idx="3">
                  <c:v>کلیبر</c:v>
                </c:pt>
                <c:pt idx="4">
                  <c:v>خدا افرین</c:v>
                </c:pt>
                <c:pt idx="5">
                  <c:v>بستان اباد</c:v>
                </c:pt>
                <c:pt idx="6">
                  <c:v>ورزقان</c:v>
                </c:pt>
                <c:pt idx="7">
                  <c:v>هریس</c:v>
                </c:pt>
                <c:pt idx="8">
                  <c:v>اذرشهر</c:v>
                </c:pt>
                <c:pt idx="9">
                  <c:v>بناب</c:v>
                </c:pt>
                <c:pt idx="10">
                  <c:v>چارایماق</c:v>
                </c:pt>
                <c:pt idx="11">
                  <c:v>مرند</c:v>
                </c:pt>
                <c:pt idx="12">
                  <c:v>اهر</c:v>
                </c:pt>
                <c:pt idx="13">
                  <c:v>هشترود</c:v>
                </c:pt>
                <c:pt idx="14">
                  <c:v>شبستر</c:v>
                </c:pt>
                <c:pt idx="15">
                  <c:v>ملکان</c:v>
                </c:pt>
                <c:pt idx="16">
                  <c:v>عجب شیر</c:v>
                </c:pt>
                <c:pt idx="17">
                  <c:v>هوراند</c:v>
                </c:pt>
                <c:pt idx="18">
                  <c:v>اسکو</c:v>
                </c:pt>
                <c:pt idx="19">
                  <c:v>جلفا</c:v>
                </c:pt>
              </c:strCache>
            </c:strRef>
          </c:cat>
          <c:val>
            <c:numRef>
              <c:f>Sheet1!$L$5:$L$24</c:f>
              <c:numCache>
                <c:formatCode>0.0</c:formatCode>
                <c:ptCount val="20"/>
                <c:pt idx="0">
                  <c:v>36.330088469961694</c:v>
                </c:pt>
                <c:pt idx="1">
                  <c:v>39.050508003800893</c:v>
                </c:pt>
                <c:pt idx="2">
                  <c:v>52.173564324671162</c:v>
                </c:pt>
                <c:pt idx="3">
                  <c:v>56.758679567444503</c:v>
                </c:pt>
                <c:pt idx="4">
                  <c:v>60.272518138382594</c:v>
                </c:pt>
                <c:pt idx="5">
                  <c:v>60.658472344161538</c:v>
                </c:pt>
                <c:pt idx="6">
                  <c:v>62.011087157376046</c:v>
                </c:pt>
                <c:pt idx="7">
                  <c:v>62.373799556759423</c:v>
                </c:pt>
                <c:pt idx="8">
                  <c:v>64.901059364381382</c:v>
                </c:pt>
                <c:pt idx="9">
                  <c:v>67.813374805598755</c:v>
                </c:pt>
                <c:pt idx="10">
                  <c:v>67.91525944120356</c:v>
                </c:pt>
                <c:pt idx="11">
                  <c:v>68.209292954341151</c:v>
                </c:pt>
                <c:pt idx="12">
                  <c:v>71.337387848497627</c:v>
                </c:pt>
                <c:pt idx="13">
                  <c:v>72.323259948037744</c:v>
                </c:pt>
                <c:pt idx="14">
                  <c:v>72.873813740180708</c:v>
                </c:pt>
                <c:pt idx="15">
                  <c:v>75.257979361651067</c:v>
                </c:pt>
                <c:pt idx="16">
                  <c:v>77.690108633504863</c:v>
                </c:pt>
                <c:pt idx="17">
                  <c:v>77.936333699231625</c:v>
                </c:pt>
                <c:pt idx="18">
                  <c:v>78.562143220482668</c:v>
                </c:pt>
                <c:pt idx="19">
                  <c:v>90.968913092806901</c:v>
                </c:pt>
              </c:numCache>
            </c:numRef>
          </c:val>
        </c:ser>
        <c:dLbls>
          <c:dLblPos val="outEnd"/>
          <c:showLegendKey val="0"/>
          <c:showVal val="1"/>
          <c:showCatName val="0"/>
          <c:showSerName val="0"/>
          <c:showPercent val="0"/>
          <c:showBubbleSize val="0"/>
        </c:dLbls>
        <c:gapWidth val="444"/>
        <c:overlap val="-90"/>
        <c:axId val="254801744"/>
        <c:axId val="254797432"/>
      </c:barChart>
      <c:catAx>
        <c:axId val="254801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solidFill>
            <a:srgbClr val="FFC000">
              <a:lumMod val="40000"/>
              <a:lumOff val="60000"/>
            </a:srgb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solidFill>
                <a:latin typeface="+mn-lt"/>
                <a:ea typeface="+mn-ea"/>
                <a:cs typeface="+mn-cs"/>
              </a:defRPr>
            </a:pPr>
            <a:endParaRPr lang="en-US"/>
          </a:p>
        </c:txPr>
        <c:crossAx val="254797432"/>
        <c:crosses val="autoZero"/>
        <c:auto val="1"/>
        <c:lblAlgn val="ctr"/>
        <c:lblOffset val="100"/>
        <c:noMultiLvlLbl val="0"/>
      </c:catAx>
      <c:valAx>
        <c:axId val="254797432"/>
        <c:scaling>
          <c:orientation val="minMax"/>
        </c:scaling>
        <c:delete val="1"/>
        <c:axPos val="l"/>
        <c:numFmt formatCode="0.0" sourceLinked="1"/>
        <c:majorTickMark val="none"/>
        <c:minorTickMark val="none"/>
        <c:tickLblPos val="nextTo"/>
        <c:crossAx val="25480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C438A01-8940-4EC1-AF64-A82AFA611BF5}" type="datetimeFigureOut">
              <a:rPr lang="fa-IR" smtClean="0"/>
              <a:t>05/09/1443</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8579DE0-29F2-46C9-8F9B-33496C982121}" type="slidenum">
              <a:rPr lang="fa-IR" smtClean="0"/>
              <a:t>‹#›</a:t>
            </a:fld>
            <a:endParaRPr lang="fa-IR"/>
          </a:p>
        </p:txBody>
      </p:sp>
    </p:spTree>
    <p:extLst>
      <p:ext uri="{BB962C8B-B14F-4D97-AF65-F5344CB8AC3E}">
        <p14:creationId xmlns:p14="http://schemas.microsoft.com/office/powerpoint/2010/main" val="27765964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6624F2A-0449-4F6F-B250-600F7112285A}" type="datetimeFigureOut">
              <a:rPr lang="fa-IR" smtClean="0"/>
              <a:t>05/09/1443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398934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6624F2A-0449-4F6F-B250-600F7112285A}" type="datetimeFigureOut">
              <a:rPr lang="fa-IR" smtClean="0"/>
              <a:t>05/09/1443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128939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6624F2A-0449-4F6F-B250-600F7112285A}" type="datetimeFigureOut">
              <a:rPr lang="fa-IR" smtClean="0"/>
              <a:t>05/09/1443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113799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6624F2A-0449-4F6F-B250-600F7112285A}" type="datetimeFigureOut">
              <a:rPr lang="fa-IR" smtClean="0"/>
              <a:t>05/09/1443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429236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24F2A-0449-4F6F-B250-600F7112285A}" type="datetimeFigureOut">
              <a:rPr lang="fa-IR" smtClean="0"/>
              <a:t>05/09/1443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21729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6624F2A-0449-4F6F-B250-600F7112285A}" type="datetimeFigureOut">
              <a:rPr lang="fa-IR" smtClean="0"/>
              <a:t>05/09/1443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10180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6624F2A-0449-4F6F-B250-600F7112285A}" type="datetimeFigureOut">
              <a:rPr lang="fa-IR" smtClean="0"/>
              <a:t>05/09/1443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228270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6624F2A-0449-4F6F-B250-600F7112285A}" type="datetimeFigureOut">
              <a:rPr lang="fa-IR" smtClean="0"/>
              <a:t>05/09/1443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83227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24F2A-0449-4F6F-B250-600F7112285A}" type="datetimeFigureOut">
              <a:rPr lang="fa-IR" smtClean="0"/>
              <a:t>05/09/1443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203715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24F2A-0449-4F6F-B250-600F7112285A}" type="datetimeFigureOut">
              <a:rPr lang="fa-IR" smtClean="0"/>
              <a:t>05/09/1443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135220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24F2A-0449-4F6F-B250-600F7112285A}" type="datetimeFigureOut">
              <a:rPr lang="fa-IR" smtClean="0"/>
              <a:t>05/09/1443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279260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6624F2A-0449-4F6F-B250-600F7112285A}" type="datetimeFigureOut">
              <a:rPr lang="fa-IR" smtClean="0"/>
              <a:t>05/09/1443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60DC00-44DC-4534-AA55-3EB8BA3DF3CD}" type="slidenum">
              <a:rPr lang="fa-IR" smtClean="0"/>
              <a:t>‹#›</a:t>
            </a:fld>
            <a:endParaRPr lang="fa-IR"/>
          </a:p>
        </p:txBody>
      </p:sp>
    </p:spTree>
    <p:extLst>
      <p:ext uri="{BB962C8B-B14F-4D97-AF65-F5344CB8AC3E}">
        <p14:creationId xmlns:p14="http://schemas.microsoft.com/office/powerpoint/2010/main" val="605746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954" y="188640"/>
            <a:ext cx="11245819" cy="2630760"/>
          </a:xfrm>
          <a:solidFill>
            <a:schemeClr val="accent6">
              <a:lumMod val="20000"/>
              <a:lumOff val="80000"/>
            </a:schemeClr>
          </a:solidFill>
        </p:spPr>
        <p:txBody>
          <a:bodyPr>
            <a:noAutofit/>
          </a:bodyPr>
          <a:lstStyle/>
          <a:p>
            <a:pPr algn="ctr">
              <a:lnSpc>
                <a:spcPct val="150000"/>
              </a:lnSpc>
            </a:pPr>
            <a:r>
              <a:rPr lang="fa-IR" sz="5400" dirty="0" smtClean="0">
                <a:solidFill>
                  <a:srgbClr val="002060"/>
                </a:solidFill>
                <a:cs typeface="B Titr" panose="00000700000000000000" pitchFamily="2" charset="-78"/>
              </a:rPr>
              <a:t>برنامه سالمندان</a:t>
            </a:r>
            <a:endParaRPr lang="en-US" sz="5400" dirty="0">
              <a:solidFill>
                <a:srgbClr val="002060"/>
              </a:solidFill>
              <a:cs typeface="B Titr" panose="00000700000000000000" pitchFamily="2" charset="-78"/>
            </a:endParaRPr>
          </a:p>
        </p:txBody>
      </p:sp>
      <p:sp>
        <p:nvSpPr>
          <p:cNvPr id="3" name="Content Placeholder 2"/>
          <p:cNvSpPr>
            <a:spLocks noGrp="1"/>
          </p:cNvSpPr>
          <p:nvPr>
            <p:ph idx="1"/>
          </p:nvPr>
        </p:nvSpPr>
        <p:spPr>
          <a:xfrm>
            <a:off x="591954" y="2819401"/>
            <a:ext cx="11245819" cy="2345723"/>
          </a:xfrm>
          <a:solidFill>
            <a:schemeClr val="accent4"/>
          </a:solidFill>
        </p:spPr>
        <p:txBody>
          <a:bodyPr>
            <a:noAutofit/>
          </a:bodyPr>
          <a:lstStyle/>
          <a:p>
            <a:pPr marL="0" indent="0" algn="ctr">
              <a:lnSpc>
                <a:spcPct val="150000"/>
              </a:lnSpc>
              <a:buNone/>
            </a:pPr>
            <a:r>
              <a:rPr lang="fa-IR" sz="3600" b="1" smtClean="0">
                <a:latin typeface="2  Nazanin"/>
                <a:cs typeface="B Zar" panose="00000400000000000000" pitchFamily="2" charset="-78"/>
              </a:rPr>
              <a:t>شاخص ها و انتظارات</a:t>
            </a:r>
            <a:endParaRPr lang="fa-IR" sz="3600" b="1" dirty="0" smtClean="0">
              <a:latin typeface="2  Nazanin"/>
              <a:cs typeface="B Zar" panose="00000400000000000000" pitchFamily="2" charset="-78"/>
            </a:endParaRPr>
          </a:p>
          <a:p>
            <a:pPr marL="0" indent="0" algn="ctr">
              <a:lnSpc>
                <a:spcPct val="150000"/>
              </a:lnSpc>
              <a:buNone/>
            </a:pPr>
            <a:r>
              <a:rPr lang="fa-IR" sz="3600" b="1" dirty="0" smtClean="0">
                <a:solidFill>
                  <a:srgbClr val="000000"/>
                </a:solidFill>
                <a:latin typeface="2  Nazanin"/>
                <a:cs typeface="B Zar" panose="00000400000000000000" pitchFamily="2" charset="-78"/>
              </a:rPr>
              <a:t>1400/12/15</a:t>
            </a:r>
            <a:endParaRPr lang="en-US" sz="2000" b="1" dirty="0">
              <a:solidFill>
                <a:srgbClr val="000000"/>
              </a:solidFill>
              <a:latin typeface="B Nazanin"/>
              <a:cs typeface="B Nazanin" pitchFamily="2" charset="-78"/>
            </a:endParaRPr>
          </a:p>
        </p:txBody>
      </p:sp>
    </p:spTree>
    <p:extLst>
      <p:ext uri="{BB962C8B-B14F-4D97-AF65-F5344CB8AC3E}">
        <p14:creationId xmlns:p14="http://schemas.microsoft.com/office/powerpoint/2010/main" val="1016311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6221" y="268941"/>
            <a:ext cx="11899557" cy="6301946"/>
          </a:xfrm>
          <a:prstGeom prst="rect">
            <a:avLst/>
          </a:prstGeom>
        </p:spPr>
      </p:pic>
    </p:spTree>
    <p:extLst>
      <p:ext uri="{BB962C8B-B14F-4D97-AF65-F5344CB8AC3E}">
        <p14:creationId xmlns:p14="http://schemas.microsoft.com/office/powerpoint/2010/main" val="109252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95991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fa-IR" dirty="0">
                <a:cs typeface="B Nazanin" pitchFamily="2" charset="-78"/>
              </a:rPr>
              <a:t>مهمترین نیازهای سالمندان</a:t>
            </a:r>
            <a:endParaRPr lang="en-US" dirty="0"/>
          </a:p>
        </p:txBody>
      </p:sp>
      <p:sp>
        <p:nvSpPr>
          <p:cNvPr id="3" name="Content Placeholder 2"/>
          <p:cNvSpPr>
            <a:spLocks noGrp="1"/>
          </p:cNvSpPr>
          <p:nvPr>
            <p:ph idx="1"/>
          </p:nvPr>
        </p:nvSpPr>
        <p:spPr/>
        <p:txBody>
          <a:bodyPr>
            <a:normAutofit fontScale="92500" lnSpcReduction="10000"/>
          </a:bodyPr>
          <a:lstStyle/>
          <a:p>
            <a:pPr algn="just">
              <a:lnSpc>
                <a:spcPct val="150000"/>
              </a:lnSpc>
              <a:spcBef>
                <a:spcPts val="750"/>
              </a:spcBef>
            </a:pPr>
            <a:r>
              <a:rPr lang="ar-SA" dirty="0" smtClean="0">
                <a:solidFill>
                  <a:srgbClr val="494949"/>
                </a:solidFill>
                <a:latin typeface="Times New Roman"/>
                <a:ea typeface="Times New Roman"/>
                <a:cs typeface="B Nazanin"/>
              </a:rPr>
              <a:t>نیازهای </a:t>
            </a:r>
            <a:r>
              <a:rPr lang="ar-SA" dirty="0">
                <a:solidFill>
                  <a:srgbClr val="494949"/>
                </a:solidFill>
                <a:latin typeface="Times New Roman"/>
                <a:ea typeface="Times New Roman"/>
                <a:cs typeface="B Nazanin"/>
              </a:rPr>
              <a:t>مالی-اقتصادی: زن یا مردی که خود را زمانی صاحب قدرت و نفوذ اقتصادی می دانست و مدیر یا مسول دخل و خرج بود به یکباره خود را نیازمند و بدون قدرت می یابد.</a:t>
            </a:r>
            <a:endParaRPr lang="en-US" sz="2000" dirty="0">
              <a:ea typeface="Calibri"/>
              <a:cs typeface="Arial"/>
            </a:endParaRPr>
          </a:p>
          <a:p>
            <a:pPr algn="just">
              <a:lnSpc>
                <a:spcPct val="150000"/>
              </a:lnSpc>
              <a:spcBef>
                <a:spcPts val="750"/>
              </a:spcBef>
            </a:pPr>
            <a:r>
              <a:rPr lang="ar-SA" dirty="0" smtClean="0">
                <a:solidFill>
                  <a:srgbClr val="494949"/>
                </a:solidFill>
                <a:latin typeface="Times New Roman"/>
                <a:ea typeface="Times New Roman"/>
                <a:cs typeface="B Nazanin"/>
              </a:rPr>
              <a:t> </a:t>
            </a:r>
            <a:r>
              <a:rPr lang="ar-SA" dirty="0">
                <a:solidFill>
                  <a:srgbClr val="494949"/>
                </a:solidFill>
                <a:latin typeface="Times New Roman"/>
                <a:ea typeface="Times New Roman"/>
                <a:cs typeface="B Nazanin"/>
              </a:rPr>
              <a:t>نیازهای درمانی و بهداشتی: مانند مراقبتهای پزشکی، دارو، روانشناسی و </a:t>
            </a:r>
            <a:r>
              <a:rPr lang="ar-SA" dirty="0" smtClean="0">
                <a:solidFill>
                  <a:srgbClr val="494949"/>
                </a:solidFill>
                <a:latin typeface="Times New Roman"/>
                <a:ea typeface="Times New Roman"/>
                <a:cs typeface="B Nazanin"/>
              </a:rPr>
              <a:t>پرستاری</a:t>
            </a:r>
            <a:endParaRPr lang="fa-IR" sz="2000" dirty="0" smtClean="0">
              <a:ea typeface="Times New Roman"/>
              <a:cs typeface="Arial"/>
            </a:endParaRPr>
          </a:p>
          <a:p>
            <a:pPr algn="just">
              <a:lnSpc>
                <a:spcPct val="150000"/>
              </a:lnSpc>
              <a:spcBef>
                <a:spcPts val="750"/>
              </a:spcBef>
            </a:pPr>
            <a:r>
              <a:rPr lang="ar-SA" dirty="0" smtClean="0">
                <a:solidFill>
                  <a:srgbClr val="494949"/>
                </a:solidFill>
                <a:latin typeface="Times New Roman"/>
                <a:ea typeface="Times New Roman"/>
                <a:cs typeface="B Nazanin"/>
              </a:rPr>
              <a:t> </a:t>
            </a:r>
            <a:r>
              <a:rPr lang="ar-SA" dirty="0">
                <a:solidFill>
                  <a:srgbClr val="494949"/>
                </a:solidFill>
                <a:latin typeface="Times New Roman"/>
                <a:ea typeface="Times New Roman"/>
                <a:cs typeface="B Nazanin"/>
              </a:rPr>
              <a:t>نیازهای رسانه ای و تفریحی: پارک و گردش، سفر، رادیو، تلویزیون، سینما، تئاتر و روزنامه ها و...</a:t>
            </a:r>
            <a:endParaRPr lang="en-US" sz="2000" dirty="0">
              <a:ea typeface="Calibri"/>
              <a:cs typeface="Arial"/>
            </a:endParaRPr>
          </a:p>
          <a:p>
            <a:pPr algn="just">
              <a:lnSpc>
                <a:spcPct val="150000"/>
              </a:lnSpc>
              <a:spcBef>
                <a:spcPts val="750"/>
              </a:spcBef>
            </a:pPr>
            <a:r>
              <a:rPr lang="ar-SA" dirty="0" smtClean="0">
                <a:solidFill>
                  <a:srgbClr val="494949"/>
                </a:solidFill>
                <a:latin typeface="Times New Roman"/>
                <a:ea typeface="Times New Roman"/>
                <a:cs typeface="B Nazanin"/>
              </a:rPr>
              <a:t>نیازهای </a:t>
            </a:r>
            <a:r>
              <a:rPr lang="ar-SA" dirty="0">
                <a:solidFill>
                  <a:srgbClr val="494949"/>
                </a:solidFill>
                <a:latin typeface="Times New Roman"/>
                <a:ea typeface="Times New Roman"/>
                <a:cs typeface="B Nazanin"/>
              </a:rPr>
              <a:t>روانی و اجتماعی: اواخرزندگی سالمندان عموما با این تغییرات همراه است: افسردگی، زود رنجی، انتظار مرگ تدریجی، عدم سودمندی، خستگی، تغییر در الگوی خواب و بی خوابی و احساسات غم و اندوه به خاطر عدم توجه فرزندان و اطرافیان که عمری برای رفاه آنان تلاش کرده اند.</a:t>
            </a:r>
            <a:endParaRPr lang="en-US" sz="2000" dirty="0">
              <a:ea typeface="Calibri"/>
              <a:cs typeface="Arial"/>
            </a:endParaRPr>
          </a:p>
          <a:p>
            <a:endParaRPr lang="en-US" dirty="0"/>
          </a:p>
        </p:txBody>
      </p:sp>
    </p:spTree>
    <p:extLst>
      <p:ext uri="{BB962C8B-B14F-4D97-AF65-F5344CB8AC3E}">
        <p14:creationId xmlns:p14="http://schemas.microsoft.com/office/powerpoint/2010/main" val="954411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8205" y="0"/>
            <a:ext cx="2308654" cy="1204183"/>
          </a:xfrm>
          <a:solidFill>
            <a:schemeClr val="accent1">
              <a:lumMod val="60000"/>
              <a:lumOff val="40000"/>
            </a:schemeClr>
          </a:solidFill>
        </p:spPr>
        <p:txBody>
          <a:bodyPr/>
          <a:lstStyle/>
          <a:p>
            <a:r>
              <a:rPr lang="fa-IR" dirty="0" smtClean="0"/>
              <a:t>سالمندی</a:t>
            </a:r>
            <a:endParaRPr lang="en-US" dirty="0"/>
          </a:p>
        </p:txBody>
      </p:sp>
      <p:sp>
        <p:nvSpPr>
          <p:cNvPr id="3" name="Content Placeholder 2"/>
          <p:cNvSpPr>
            <a:spLocks noGrp="1"/>
          </p:cNvSpPr>
          <p:nvPr>
            <p:ph idx="1"/>
          </p:nvPr>
        </p:nvSpPr>
        <p:spPr>
          <a:xfrm>
            <a:off x="432486" y="1334530"/>
            <a:ext cx="11479428" cy="4842433"/>
          </a:xfrm>
        </p:spPr>
        <p:txBody>
          <a:bodyPr>
            <a:normAutofit/>
          </a:bodyPr>
          <a:lstStyle/>
          <a:p>
            <a:pPr marL="457200" indent="-457200" algn="just">
              <a:lnSpc>
                <a:spcPct val="150000"/>
              </a:lnSpc>
              <a:spcBef>
                <a:spcPts val="750"/>
              </a:spcBef>
              <a:buFontTx/>
              <a:buChar char="-"/>
            </a:pPr>
            <a:r>
              <a:rPr lang="ar-SA" dirty="0">
                <a:solidFill>
                  <a:srgbClr val="494949"/>
                </a:solidFill>
                <a:latin typeface="Times New Roman"/>
                <a:ea typeface="Times New Roman"/>
                <a:cs typeface="B Nazanin"/>
              </a:rPr>
              <a:t>سالمندی باید پویا شود یعنی</a:t>
            </a:r>
            <a:r>
              <a:rPr lang="ar-SA" dirty="0" smtClean="0">
                <a:solidFill>
                  <a:srgbClr val="494949"/>
                </a:solidFill>
                <a:latin typeface="Times New Roman"/>
                <a:ea typeface="Times New Roman"/>
                <a:cs typeface="B Nazanin"/>
              </a:rPr>
              <a:t>«</a:t>
            </a:r>
            <a:r>
              <a:rPr lang="fa-IR" dirty="0" smtClean="0">
                <a:solidFill>
                  <a:srgbClr val="494949"/>
                </a:solidFill>
                <a:latin typeface="Times New Roman"/>
                <a:ea typeface="Times New Roman"/>
                <a:cs typeface="B Nazanin"/>
              </a:rPr>
              <a:t> </a:t>
            </a:r>
            <a:r>
              <a:rPr lang="ar-SA" dirty="0" smtClean="0">
                <a:solidFill>
                  <a:srgbClr val="494949"/>
                </a:solidFill>
                <a:latin typeface="Times New Roman"/>
                <a:ea typeface="Times New Roman"/>
                <a:cs typeface="B Nazanin"/>
              </a:rPr>
              <a:t>فرایند </a:t>
            </a:r>
            <a:r>
              <a:rPr lang="ar-SA" dirty="0">
                <a:solidFill>
                  <a:srgbClr val="494949"/>
                </a:solidFill>
                <a:latin typeface="Times New Roman"/>
                <a:ea typeface="Times New Roman"/>
                <a:cs typeface="B Nazanin"/>
              </a:rPr>
              <a:t>بهینه سازی فرصت ها برای سلامتی، مشارکت و امنیت به منظور افرایش کیفیت زندگی افراد رو به سالمندی است» صورت گیرد.</a:t>
            </a:r>
            <a:endParaRPr lang="fa-IR" dirty="0">
              <a:solidFill>
                <a:srgbClr val="494949"/>
              </a:solidFill>
              <a:latin typeface="Times New Roman"/>
              <a:ea typeface="Times New Roman"/>
              <a:cs typeface="B Nazanin"/>
            </a:endParaRPr>
          </a:p>
          <a:p>
            <a:pPr marL="457200" indent="-457200" algn="just">
              <a:lnSpc>
                <a:spcPct val="150000"/>
              </a:lnSpc>
              <a:spcBef>
                <a:spcPts val="750"/>
              </a:spcBef>
              <a:buFontTx/>
              <a:buChar char="-"/>
            </a:pPr>
            <a:r>
              <a:rPr lang="ar-SA" dirty="0">
                <a:solidFill>
                  <a:srgbClr val="494949"/>
                </a:solidFill>
                <a:latin typeface="Times New Roman"/>
                <a:ea typeface="Times New Roman"/>
                <a:cs typeface="B Nazanin"/>
              </a:rPr>
              <a:t> سالمندان باید مشارکت اجتماعی لازم را داشته باشند و جامعه نیز باید زمینه لازم را برای سلامت، مشارکت و امنیت اقتصادی، اجتماعی و روانی و سلامت جسمی سالمندان فراهم کند. در واقع در چنین شرایطی است که استقلال آنها حفظ می شود، عزت نفس آنان خدشه دار نمی شود و از زندگی خود لذت برده و رضایت بالا خواهند داشت و تعامل منطقی با اطرافیان و نسل جوان خواهد داشت و در انتقال فرهنگی و تقویت هویت فرهنگی و جامعه پذیری نسل جدید ایفای نقش موثر خواهند کرد.</a:t>
            </a:r>
            <a:endParaRPr lang="fa-IR" dirty="0">
              <a:solidFill>
                <a:srgbClr val="494949"/>
              </a:solidFill>
              <a:latin typeface="Times New Roman"/>
              <a:ea typeface="Times New Roman"/>
              <a:cs typeface="B Nazanin"/>
            </a:endParaRPr>
          </a:p>
          <a:p>
            <a:endParaRPr lang="en-US" dirty="0"/>
          </a:p>
        </p:txBody>
      </p:sp>
    </p:spTree>
    <p:extLst>
      <p:ext uri="{BB962C8B-B14F-4D97-AF65-F5344CB8AC3E}">
        <p14:creationId xmlns:p14="http://schemas.microsoft.com/office/powerpoint/2010/main" val="175418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3621" y="0"/>
            <a:ext cx="2368379" cy="667265"/>
          </a:xfrm>
          <a:solidFill>
            <a:schemeClr val="accent1">
              <a:lumMod val="60000"/>
              <a:lumOff val="40000"/>
            </a:schemeClr>
          </a:solidFill>
        </p:spPr>
        <p:txBody>
          <a:bodyPr>
            <a:normAutofit fontScale="90000"/>
          </a:bodyPr>
          <a:lstStyle/>
          <a:p>
            <a:r>
              <a:rPr lang="fa-IR" dirty="0" smtClean="0"/>
              <a:t>سالمندان</a:t>
            </a:r>
            <a:endParaRPr lang="en-US" dirty="0"/>
          </a:p>
        </p:txBody>
      </p:sp>
      <p:sp>
        <p:nvSpPr>
          <p:cNvPr id="3" name="Content Placeholder 2"/>
          <p:cNvSpPr>
            <a:spLocks noGrp="1"/>
          </p:cNvSpPr>
          <p:nvPr>
            <p:ph idx="1"/>
          </p:nvPr>
        </p:nvSpPr>
        <p:spPr>
          <a:xfrm>
            <a:off x="838200" y="667266"/>
            <a:ext cx="11353800" cy="5509698"/>
          </a:xfrm>
        </p:spPr>
        <p:txBody>
          <a:bodyPr>
            <a:noAutofit/>
          </a:bodyPr>
          <a:lstStyle/>
          <a:p>
            <a:pPr marL="457200" indent="-457200" algn="just">
              <a:lnSpc>
                <a:spcPct val="150000"/>
              </a:lnSpc>
              <a:spcBef>
                <a:spcPts val="750"/>
              </a:spcBef>
              <a:buFontTx/>
              <a:buChar char="-"/>
            </a:pPr>
            <a:r>
              <a:rPr lang="ar-SA" sz="1800" b="1" dirty="0">
                <a:solidFill>
                  <a:srgbClr val="494949"/>
                </a:solidFill>
                <a:latin typeface="Times New Roman"/>
                <a:ea typeface="Times New Roman"/>
                <a:cs typeface="B Nazanin"/>
              </a:rPr>
              <a:t>افراد تحت پوشش کمیته امداد امام (ره) : حدود </a:t>
            </a:r>
            <a:r>
              <a:rPr lang="fa-IR" sz="1800" b="1" dirty="0" smtClean="0">
                <a:solidFill>
                  <a:srgbClr val="494949"/>
                </a:solidFill>
                <a:latin typeface="Times New Roman"/>
                <a:ea typeface="Times New Roman"/>
                <a:cs typeface="B Nazanin"/>
              </a:rPr>
              <a:t>52000</a:t>
            </a:r>
            <a:r>
              <a:rPr lang="ar-SA" sz="1800" b="1" dirty="0" smtClean="0">
                <a:solidFill>
                  <a:srgbClr val="494949"/>
                </a:solidFill>
                <a:latin typeface="Times New Roman"/>
                <a:ea typeface="Times New Roman"/>
                <a:cs typeface="B Nazanin"/>
              </a:rPr>
              <a:t> </a:t>
            </a:r>
            <a:r>
              <a:rPr lang="ar-SA" sz="1800" b="1" dirty="0">
                <a:solidFill>
                  <a:srgbClr val="494949"/>
                </a:solidFill>
                <a:latin typeface="Times New Roman"/>
                <a:ea typeface="Times New Roman"/>
                <a:cs typeface="B Nazanin"/>
              </a:rPr>
              <a:t>نفر، </a:t>
            </a:r>
            <a:endParaRPr lang="fa-IR" sz="1800" b="1" dirty="0">
              <a:solidFill>
                <a:srgbClr val="494949"/>
              </a:solidFill>
              <a:latin typeface="Times New Roman"/>
              <a:ea typeface="Times New Roman"/>
              <a:cs typeface="B Nazanin"/>
            </a:endParaRPr>
          </a:p>
          <a:p>
            <a:pPr marL="457200" indent="-457200" algn="just">
              <a:lnSpc>
                <a:spcPct val="150000"/>
              </a:lnSpc>
              <a:spcBef>
                <a:spcPts val="750"/>
              </a:spcBef>
              <a:buFontTx/>
              <a:buChar char="-"/>
            </a:pPr>
            <a:r>
              <a:rPr lang="fa-IR" sz="1800" b="1" dirty="0">
                <a:solidFill>
                  <a:srgbClr val="494949"/>
                </a:solidFill>
                <a:latin typeface="Times New Roman"/>
                <a:ea typeface="Times New Roman"/>
                <a:cs typeface="B Nazanin"/>
              </a:rPr>
              <a:t>ا</a:t>
            </a:r>
            <a:r>
              <a:rPr lang="ar-SA" sz="1800" b="1" dirty="0">
                <a:solidFill>
                  <a:srgbClr val="494949"/>
                </a:solidFill>
                <a:latin typeface="Times New Roman"/>
                <a:ea typeface="Times New Roman"/>
                <a:cs typeface="B Nazanin"/>
              </a:rPr>
              <a:t>فراد تحت پوشش بهزیستی:</a:t>
            </a:r>
            <a:r>
              <a:rPr lang="fa-IR" sz="1800" b="1" dirty="0">
                <a:solidFill>
                  <a:srgbClr val="494949"/>
                </a:solidFill>
                <a:latin typeface="Times New Roman"/>
                <a:ea typeface="Times New Roman"/>
                <a:cs typeface="B Nazanin"/>
              </a:rPr>
              <a:t> </a:t>
            </a:r>
            <a:r>
              <a:rPr lang="ar-SA" sz="1800" b="1" dirty="0">
                <a:solidFill>
                  <a:srgbClr val="494949"/>
                </a:solidFill>
                <a:latin typeface="Times New Roman"/>
                <a:ea typeface="Times New Roman"/>
                <a:cs typeface="B Nazanin"/>
              </a:rPr>
              <a:t>حدود </a:t>
            </a:r>
            <a:r>
              <a:rPr lang="ar-SA" sz="1800" b="1" dirty="0" smtClean="0">
                <a:solidFill>
                  <a:srgbClr val="494949"/>
                </a:solidFill>
                <a:latin typeface="Times New Roman"/>
                <a:ea typeface="Times New Roman"/>
                <a:cs typeface="B Nazanin"/>
              </a:rPr>
              <a:t>2</a:t>
            </a:r>
            <a:r>
              <a:rPr lang="fa-IR" sz="1800" b="1" dirty="0" smtClean="0">
                <a:solidFill>
                  <a:srgbClr val="494949"/>
                </a:solidFill>
                <a:latin typeface="Times New Roman"/>
                <a:ea typeface="Times New Roman"/>
                <a:cs typeface="B Nazanin"/>
              </a:rPr>
              <a:t>2000</a:t>
            </a:r>
            <a:r>
              <a:rPr lang="ar-SA" sz="1800" b="1" dirty="0" smtClean="0">
                <a:solidFill>
                  <a:srgbClr val="494949"/>
                </a:solidFill>
                <a:latin typeface="Times New Roman"/>
                <a:ea typeface="Times New Roman"/>
                <a:cs typeface="B Nazanin"/>
              </a:rPr>
              <a:t> </a:t>
            </a:r>
            <a:r>
              <a:rPr lang="ar-SA" sz="1800" b="1" dirty="0">
                <a:solidFill>
                  <a:srgbClr val="494949"/>
                </a:solidFill>
                <a:latin typeface="Times New Roman"/>
                <a:ea typeface="Times New Roman"/>
                <a:cs typeface="B Nazanin"/>
              </a:rPr>
              <a:t>نفر،</a:t>
            </a:r>
            <a:endParaRPr lang="fa-IR" sz="1800" b="1" dirty="0">
              <a:solidFill>
                <a:srgbClr val="494949"/>
              </a:solidFill>
              <a:latin typeface="Times New Roman"/>
              <a:ea typeface="Times New Roman"/>
              <a:cs typeface="B Nazanin"/>
            </a:endParaRPr>
          </a:p>
          <a:p>
            <a:pPr marL="457200" indent="-457200" algn="just">
              <a:lnSpc>
                <a:spcPct val="150000"/>
              </a:lnSpc>
              <a:spcBef>
                <a:spcPts val="750"/>
              </a:spcBef>
              <a:buFontTx/>
              <a:buChar char="-"/>
            </a:pPr>
            <a:r>
              <a:rPr lang="ar-SA" sz="1800" b="1" dirty="0">
                <a:solidFill>
                  <a:srgbClr val="494949"/>
                </a:solidFill>
                <a:latin typeface="Times New Roman"/>
                <a:ea typeface="Times New Roman"/>
                <a:cs typeface="B Nazanin"/>
              </a:rPr>
              <a:t> افراد تحت پوشش سازمان تامین اجتماعی </a:t>
            </a:r>
            <a:r>
              <a:rPr lang="ar-SA" sz="1800" b="1" dirty="0">
                <a:solidFill>
                  <a:srgbClr val="494949"/>
                </a:solidFill>
                <a:ea typeface="Times New Roman"/>
              </a:rPr>
              <a:t>–</a:t>
            </a:r>
            <a:r>
              <a:rPr lang="ar-SA" sz="1800" b="1" dirty="0">
                <a:solidFill>
                  <a:srgbClr val="494949"/>
                </a:solidFill>
                <a:latin typeface="Times New Roman"/>
                <a:ea typeface="Times New Roman"/>
                <a:cs typeface="B Nazanin"/>
              </a:rPr>
              <a:t> بازنشستگی کشوری و لشگری حدود </a:t>
            </a:r>
            <a:r>
              <a:rPr lang="fa-IR" sz="1800" b="1" dirty="0" smtClean="0">
                <a:solidFill>
                  <a:srgbClr val="494949"/>
                </a:solidFill>
                <a:latin typeface="Times New Roman"/>
                <a:ea typeface="Times New Roman"/>
                <a:cs typeface="B Nazanin"/>
              </a:rPr>
              <a:t>........</a:t>
            </a:r>
            <a:r>
              <a:rPr lang="ar-SA" sz="1800" b="1" dirty="0" smtClean="0">
                <a:solidFill>
                  <a:srgbClr val="494949"/>
                </a:solidFill>
                <a:latin typeface="Times New Roman"/>
                <a:ea typeface="Times New Roman"/>
                <a:cs typeface="B Nazanin"/>
              </a:rPr>
              <a:t> نفرتخمین زده </a:t>
            </a:r>
            <a:r>
              <a:rPr lang="ar-SA" sz="1800" b="1" dirty="0">
                <a:solidFill>
                  <a:srgbClr val="494949"/>
                </a:solidFill>
                <a:latin typeface="Times New Roman"/>
                <a:ea typeface="Times New Roman"/>
                <a:cs typeface="B Nazanin"/>
              </a:rPr>
              <a:t>می شود</a:t>
            </a:r>
            <a:endParaRPr lang="fa-IR" sz="1800" b="1" dirty="0">
              <a:solidFill>
                <a:srgbClr val="494949"/>
              </a:solidFill>
              <a:latin typeface="Times New Roman"/>
              <a:ea typeface="Times New Roman"/>
              <a:cs typeface="B Nazanin"/>
            </a:endParaRPr>
          </a:p>
          <a:p>
            <a:pPr marL="457200" indent="-457200" algn="just">
              <a:lnSpc>
                <a:spcPct val="150000"/>
              </a:lnSpc>
              <a:spcBef>
                <a:spcPts val="750"/>
              </a:spcBef>
              <a:buFontTx/>
              <a:buChar char="-"/>
            </a:pPr>
            <a:r>
              <a:rPr lang="ar-SA" sz="1800" b="1" dirty="0">
                <a:solidFill>
                  <a:srgbClr val="494949"/>
                </a:solidFill>
                <a:latin typeface="Times New Roman"/>
                <a:ea typeface="Times New Roman"/>
                <a:cs typeface="B Nazanin"/>
              </a:rPr>
              <a:t>حدود 25 درصد سالمندان از هیچگونه بیمه درمانی و اجتماعی برخوردار نمی باشند. </a:t>
            </a:r>
            <a:endParaRPr lang="fa-IR" sz="1800" b="1" dirty="0" smtClean="0">
              <a:solidFill>
                <a:srgbClr val="494949"/>
              </a:solidFill>
              <a:latin typeface="Times New Roman"/>
              <a:ea typeface="Times New Roman"/>
              <a:cs typeface="B Nazanin"/>
            </a:endParaRPr>
          </a:p>
          <a:p>
            <a:pPr marL="457200" indent="-457200" algn="just">
              <a:lnSpc>
                <a:spcPct val="150000"/>
              </a:lnSpc>
              <a:spcBef>
                <a:spcPts val="750"/>
              </a:spcBef>
              <a:buFontTx/>
              <a:buChar char="-"/>
            </a:pPr>
            <a:r>
              <a:rPr lang="fa-IR" sz="1800" b="1" dirty="0" smtClean="0">
                <a:solidFill>
                  <a:srgbClr val="494949"/>
                </a:solidFill>
                <a:latin typeface="Times New Roman"/>
                <a:ea typeface="Times New Roman"/>
                <a:cs typeface="B Nazanin"/>
              </a:rPr>
              <a:t>15</a:t>
            </a:r>
            <a:r>
              <a:rPr lang="ar-SA" sz="1800" b="1" dirty="0" smtClean="0">
                <a:solidFill>
                  <a:srgbClr val="494949"/>
                </a:solidFill>
                <a:latin typeface="Times New Roman"/>
                <a:ea typeface="Times New Roman"/>
                <a:cs typeface="B Nazanin"/>
              </a:rPr>
              <a:t>درصد </a:t>
            </a:r>
            <a:r>
              <a:rPr lang="ar-SA" sz="1800" b="1" dirty="0">
                <a:solidFill>
                  <a:srgbClr val="494949"/>
                </a:solidFill>
                <a:latin typeface="Times New Roman"/>
                <a:ea typeface="Times New Roman"/>
                <a:cs typeface="B Nazanin"/>
              </a:rPr>
              <a:t>از سالمندان شاغل و 82.3 درصد غیرشاغل هستند؛ بیشترین فراوانی وضعیت فعالیت زنان سالمند مربوط به زنان خانه‌</a:t>
            </a:r>
            <a:r>
              <a:rPr lang="en-US" sz="1800" b="1" dirty="0">
                <a:ea typeface="Calibri"/>
                <a:cs typeface="Arial"/>
              </a:rPr>
              <a:t>‪</a:t>
            </a:r>
            <a:r>
              <a:rPr lang="ar-SA" sz="1800" b="1" dirty="0">
                <a:solidFill>
                  <a:srgbClr val="494949"/>
                </a:solidFill>
                <a:latin typeface="Times New Roman"/>
                <a:ea typeface="Times New Roman"/>
                <a:cs typeface="B Nazanin"/>
              </a:rPr>
              <a:t>دار است که 75 درصد می‌‌باشد و بیشترین فراوانی وضعیت فعالیت مردان سالمند متعلق به بازنشستگان است که 40 درصد می‌</a:t>
            </a:r>
            <a:r>
              <a:rPr lang="en-US" sz="1800" b="1" dirty="0">
                <a:ea typeface="Calibri"/>
                <a:cs typeface="Arial"/>
              </a:rPr>
              <a:t>‪</a:t>
            </a:r>
            <a:r>
              <a:rPr lang="ar-SA" sz="1800" b="1" dirty="0">
                <a:solidFill>
                  <a:srgbClr val="494949"/>
                </a:solidFill>
                <a:latin typeface="Times New Roman"/>
                <a:ea typeface="Times New Roman"/>
                <a:cs typeface="B Nazanin"/>
              </a:rPr>
              <a:t>باشد؛</a:t>
            </a:r>
            <a:endParaRPr lang="fa-IR" sz="1800" b="1" dirty="0">
              <a:solidFill>
                <a:srgbClr val="494949"/>
              </a:solidFill>
              <a:latin typeface="Times New Roman"/>
              <a:ea typeface="Times New Roman"/>
              <a:cs typeface="B Nazanin"/>
            </a:endParaRPr>
          </a:p>
          <a:p>
            <a:pPr marL="457200" indent="-457200" algn="just">
              <a:lnSpc>
                <a:spcPct val="150000"/>
              </a:lnSpc>
              <a:spcBef>
                <a:spcPts val="750"/>
              </a:spcBef>
              <a:buFontTx/>
              <a:buChar char="-"/>
            </a:pPr>
            <a:r>
              <a:rPr lang="ar-SA" sz="1800" b="1" dirty="0">
                <a:solidFill>
                  <a:srgbClr val="494949"/>
                </a:solidFill>
                <a:latin typeface="Times New Roman"/>
                <a:ea typeface="Times New Roman"/>
                <a:cs typeface="B Nazanin"/>
              </a:rPr>
              <a:t> همچنین قابل ذکر است که 26.3 درصد از مردانِ سالمند و 1.5 درصد از زنانِ سالمند، شاغل می‌باشند</a:t>
            </a:r>
            <a:r>
              <a:rPr lang="en-US" sz="1800" b="1" dirty="0">
                <a:solidFill>
                  <a:srgbClr val="494949"/>
                </a:solidFill>
                <a:latin typeface="Times New Roman"/>
                <a:ea typeface="Times New Roman"/>
                <a:cs typeface="B Nazanin"/>
              </a:rPr>
              <a:t>.</a:t>
            </a:r>
            <a:r>
              <a:rPr lang="ar-SA" sz="1800" b="1" dirty="0">
                <a:solidFill>
                  <a:srgbClr val="494949"/>
                </a:solidFill>
                <a:latin typeface="Times New Roman"/>
                <a:ea typeface="Times New Roman"/>
                <a:cs typeface="B Nazanin"/>
              </a:rPr>
              <a:t>از کل سالمندان غیر شاغل، 44.8 درصد اعلام داشته‌اند که به هیچ شغلی علاقمند نمی‌باشند یا توانایی انجام شغلی را ندارند.</a:t>
            </a:r>
            <a:r>
              <a:rPr lang="ar-SA" sz="1800" b="1" dirty="0">
                <a:solidFill>
                  <a:srgbClr val="494949"/>
                </a:solidFill>
                <a:ea typeface="Times New Roman"/>
                <a:cs typeface="Cambria"/>
              </a:rPr>
              <a:t> </a:t>
            </a:r>
            <a:endParaRPr lang="fa-IR" sz="1800" b="1" dirty="0">
              <a:solidFill>
                <a:srgbClr val="494949"/>
              </a:solidFill>
              <a:ea typeface="Times New Roman"/>
              <a:cs typeface="Cambria"/>
            </a:endParaRPr>
          </a:p>
          <a:p>
            <a:pPr marL="457200" indent="-457200" algn="just">
              <a:lnSpc>
                <a:spcPct val="150000"/>
              </a:lnSpc>
              <a:spcBef>
                <a:spcPts val="750"/>
              </a:spcBef>
              <a:buFontTx/>
              <a:buChar char="-"/>
            </a:pPr>
            <a:r>
              <a:rPr lang="ar-SA" sz="1800" b="1" dirty="0">
                <a:solidFill>
                  <a:srgbClr val="494949"/>
                </a:solidFill>
                <a:latin typeface="Times New Roman"/>
                <a:ea typeface="Times New Roman"/>
                <a:cs typeface="B Nazanin"/>
              </a:rPr>
              <a:t>51.3 درصد از سالمندان اظهار داشته‌اند که پس از 60 سالگی در بیمارستان بستری شده‌اند و 44.8 درصد پاسخ منفی داده‌اند.</a:t>
            </a:r>
            <a:r>
              <a:rPr lang="ar-SA" sz="1800" b="1" dirty="0">
                <a:solidFill>
                  <a:srgbClr val="494949"/>
                </a:solidFill>
                <a:ea typeface="Times New Roman"/>
                <a:cs typeface="Cambria"/>
              </a:rPr>
              <a:t> </a:t>
            </a:r>
            <a:endParaRPr lang="fa-IR" sz="1800" b="1" dirty="0">
              <a:solidFill>
                <a:srgbClr val="494949"/>
              </a:solidFill>
              <a:ea typeface="Times New Roman"/>
              <a:cs typeface="Cambria"/>
            </a:endParaRPr>
          </a:p>
          <a:p>
            <a:pPr marL="457200" indent="-457200" algn="just">
              <a:lnSpc>
                <a:spcPct val="150000"/>
              </a:lnSpc>
              <a:spcBef>
                <a:spcPts val="750"/>
              </a:spcBef>
              <a:buFontTx/>
              <a:buChar char="-"/>
            </a:pPr>
            <a:r>
              <a:rPr lang="ar-SA" sz="1800" b="1" dirty="0">
                <a:solidFill>
                  <a:srgbClr val="494949"/>
                </a:solidFill>
                <a:latin typeface="Times New Roman"/>
                <a:ea typeface="Times New Roman"/>
                <a:cs typeface="B Nazanin"/>
              </a:rPr>
              <a:t>ازمجموعِ سالمندانی که پس از سن 60 سالگی در بیمارستان بستری شده‌اند، 42.6 درصد عنوان کرده‌اند که 3-2 بار در بیمارستان بستری شده اند، </a:t>
            </a:r>
            <a:endParaRPr lang="en-US" sz="1800" b="1" dirty="0">
              <a:solidFill>
                <a:srgbClr val="494949"/>
              </a:solidFill>
              <a:latin typeface="Times New Roman"/>
              <a:ea typeface="Times New Roman"/>
              <a:cs typeface="B Nazanin"/>
            </a:endParaRPr>
          </a:p>
          <a:p>
            <a:endParaRPr lang="en-US" sz="1800" b="1" dirty="0"/>
          </a:p>
        </p:txBody>
      </p:sp>
    </p:spTree>
    <p:extLst>
      <p:ext uri="{BB962C8B-B14F-4D97-AF65-F5344CB8AC3E}">
        <p14:creationId xmlns:p14="http://schemas.microsoft.com/office/powerpoint/2010/main" val="225687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896" y="365126"/>
            <a:ext cx="3494903" cy="858194"/>
          </a:xfrm>
          <a:solidFill>
            <a:schemeClr val="accent1">
              <a:lumMod val="60000"/>
              <a:lumOff val="40000"/>
            </a:schemeClr>
          </a:solidFill>
        </p:spPr>
        <p:txBody>
          <a:bodyPr/>
          <a:lstStyle/>
          <a:p>
            <a:r>
              <a:rPr lang="fa-IR" dirty="0">
                <a:cs typeface="B Nazanin" pitchFamily="2" charset="-78"/>
              </a:rPr>
              <a:t>مشکلات سالمندان</a:t>
            </a:r>
            <a:endParaRPr lang="en-US" dirty="0"/>
          </a:p>
        </p:txBody>
      </p:sp>
      <p:sp>
        <p:nvSpPr>
          <p:cNvPr id="3" name="Content Placeholder 2"/>
          <p:cNvSpPr>
            <a:spLocks noGrp="1"/>
          </p:cNvSpPr>
          <p:nvPr>
            <p:ph idx="1"/>
          </p:nvPr>
        </p:nvSpPr>
        <p:spPr>
          <a:xfrm>
            <a:off x="284205" y="1408670"/>
            <a:ext cx="11689491" cy="4768293"/>
          </a:xfrm>
        </p:spPr>
        <p:txBody>
          <a:bodyPr>
            <a:normAutofit fontScale="92500" lnSpcReduction="10000"/>
          </a:bodyPr>
          <a:lstStyle/>
          <a:p>
            <a:pPr marL="285750" indent="-285750" algn="just">
              <a:lnSpc>
                <a:spcPct val="150000"/>
              </a:lnSpc>
              <a:spcBef>
                <a:spcPts val="750"/>
              </a:spcBef>
              <a:buFontTx/>
              <a:buChar char="-"/>
            </a:pPr>
            <a:r>
              <a:rPr lang="ar-SA" dirty="0">
                <a:solidFill>
                  <a:srgbClr val="494949"/>
                </a:solidFill>
                <a:latin typeface="Times New Roman"/>
                <a:ea typeface="Times New Roman"/>
                <a:cs typeface="B Nazanin"/>
              </a:rPr>
              <a:t>کمبود قوانین پشتیبان حقوق سالمندان و ضمانت‌های اجرایی، </a:t>
            </a:r>
            <a:endParaRPr lang="fa-IR" dirty="0">
              <a:solidFill>
                <a:srgbClr val="494949"/>
              </a:solidFill>
              <a:latin typeface="Times New Roman"/>
              <a:ea typeface="Times New Roman"/>
              <a:cs typeface="B Nazanin"/>
            </a:endParaRPr>
          </a:p>
          <a:p>
            <a:pPr marL="285750" indent="-285750" algn="just">
              <a:lnSpc>
                <a:spcPct val="150000"/>
              </a:lnSpc>
              <a:spcBef>
                <a:spcPts val="750"/>
              </a:spcBef>
              <a:buFontTx/>
              <a:buChar char="-"/>
            </a:pPr>
            <a:r>
              <a:rPr lang="ar-SA" dirty="0">
                <a:solidFill>
                  <a:srgbClr val="494949"/>
                </a:solidFill>
                <a:latin typeface="Times New Roman"/>
                <a:ea typeface="Times New Roman"/>
                <a:cs typeface="B Nazanin"/>
              </a:rPr>
              <a:t>عدم استفاده کافی از ظرفیت‌های شورای ملی سالمندان، </a:t>
            </a:r>
            <a:endParaRPr lang="fa-IR" dirty="0">
              <a:solidFill>
                <a:srgbClr val="494949"/>
              </a:solidFill>
              <a:latin typeface="Times New Roman"/>
              <a:ea typeface="Times New Roman"/>
              <a:cs typeface="B Nazanin"/>
            </a:endParaRPr>
          </a:p>
          <a:p>
            <a:pPr marL="285750" indent="-285750" algn="just">
              <a:lnSpc>
                <a:spcPct val="150000"/>
              </a:lnSpc>
              <a:spcBef>
                <a:spcPts val="750"/>
              </a:spcBef>
              <a:buFontTx/>
              <a:buChar char="-"/>
            </a:pPr>
            <a:r>
              <a:rPr lang="ar-SA" dirty="0">
                <a:solidFill>
                  <a:srgbClr val="494949"/>
                </a:solidFill>
                <a:latin typeface="Times New Roman"/>
                <a:ea typeface="Times New Roman"/>
                <a:cs typeface="B Nazanin"/>
              </a:rPr>
              <a:t>عدم توجه کافی به ساماندهی سالمندان در قانون برنامه پنجم، </a:t>
            </a:r>
            <a:endParaRPr lang="fa-IR" dirty="0">
              <a:solidFill>
                <a:srgbClr val="494949"/>
              </a:solidFill>
              <a:latin typeface="Times New Roman"/>
              <a:ea typeface="Times New Roman"/>
              <a:cs typeface="B Nazanin"/>
            </a:endParaRPr>
          </a:p>
          <a:p>
            <a:pPr marL="285750" indent="-285750" algn="just">
              <a:lnSpc>
                <a:spcPct val="150000"/>
              </a:lnSpc>
              <a:spcBef>
                <a:spcPts val="750"/>
              </a:spcBef>
              <a:buFontTx/>
              <a:buChar char="-"/>
            </a:pPr>
            <a:r>
              <a:rPr lang="ar-SA" dirty="0">
                <a:solidFill>
                  <a:srgbClr val="494949"/>
                </a:solidFill>
                <a:latin typeface="Times New Roman"/>
                <a:ea typeface="Times New Roman"/>
                <a:cs typeface="B Nazanin"/>
              </a:rPr>
              <a:t>فعالیت‌های موازی و عدم وجود گزارش منسجم </a:t>
            </a:r>
            <a:r>
              <a:rPr lang="ar-SA" dirty="0">
                <a:solidFill>
                  <a:srgbClr val="494949"/>
                </a:solidFill>
                <a:ea typeface="Times New Roman"/>
              </a:rPr>
              <a:t>–</a:t>
            </a:r>
            <a:r>
              <a:rPr lang="ar-SA" dirty="0">
                <a:solidFill>
                  <a:srgbClr val="494949"/>
                </a:solidFill>
                <a:latin typeface="Times New Roman"/>
                <a:ea typeface="Times New Roman"/>
                <a:cs typeface="B Nazanin"/>
              </a:rPr>
              <a:t> جامع و کامل از عملکرد دستگاهها، </a:t>
            </a:r>
            <a:endParaRPr lang="fa-IR" dirty="0">
              <a:solidFill>
                <a:srgbClr val="494949"/>
              </a:solidFill>
              <a:latin typeface="Times New Roman"/>
              <a:ea typeface="Times New Roman"/>
              <a:cs typeface="B Nazanin"/>
            </a:endParaRPr>
          </a:p>
          <a:p>
            <a:pPr marL="285750" indent="-285750" algn="just">
              <a:lnSpc>
                <a:spcPct val="150000"/>
              </a:lnSpc>
              <a:spcBef>
                <a:spcPts val="750"/>
              </a:spcBef>
              <a:buFontTx/>
              <a:buChar char="-"/>
            </a:pPr>
            <a:r>
              <a:rPr lang="ar-SA" dirty="0">
                <a:solidFill>
                  <a:srgbClr val="494949"/>
                </a:solidFill>
                <a:latin typeface="Times New Roman"/>
                <a:ea typeface="Times New Roman"/>
                <a:cs typeface="B Nazanin"/>
              </a:rPr>
              <a:t>پوشش ناکافی رفاهی و بیمه‌ای، </a:t>
            </a:r>
            <a:endParaRPr lang="fa-IR" dirty="0">
              <a:solidFill>
                <a:srgbClr val="494949"/>
              </a:solidFill>
              <a:latin typeface="Times New Roman"/>
              <a:ea typeface="Times New Roman"/>
              <a:cs typeface="B Nazanin"/>
            </a:endParaRPr>
          </a:p>
          <a:p>
            <a:pPr marL="285750" indent="-285750" algn="just">
              <a:lnSpc>
                <a:spcPct val="150000"/>
              </a:lnSpc>
              <a:spcBef>
                <a:spcPts val="750"/>
              </a:spcBef>
              <a:buFontTx/>
              <a:buChar char="-"/>
            </a:pPr>
            <a:r>
              <a:rPr lang="ar-SA" dirty="0">
                <a:solidFill>
                  <a:srgbClr val="494949"/>
                </a:solidFill>
                <a:latin typeface="Times New Roman"/>
                <a:ea typeface="Times New Roman"/>
                <a:cs typeface="B Nazanin"/>
              </a:rPr>
              <a:t>ضعف و عدم کارآیی نهادهای مردمی مرتبط،</a:t>
            </a:r>
            <a:endParaRPr lang="fa-IR" dirty="0">
              <a:solidFill>
                <a:srgbClr val="494949"/>
              </a:solidFill>
              <a:latin typeface="Times New Roman"/>
              <a:ea typeface="Times New Roman"/>
              <a:cs typeface="B Nazanin"/>
            </a:endParaRPr>
          </a:p>
          <a:p>
            <a:pPr marL="285750" indent="-285750" algn="just">
              <a:lnSpc>
                <a:spcPct val="150000"/>
              </a:lnSpc>
              <a:spcBef>
                <a:spcPts val="750"/>
              </a:spcBef>
              <a:buFontTx/>
              <a:buChar char="-"/>
            </a:pPr>
            <a:r>
              <a:rPr lang="ar-SA" dirty="0">
                <a:solidFill>
                  <a:srgbClr val="494949"/>
                </a:solidFill>
                <a:latin typeface="Times New Roman"/>
                <a:ea typeface="Times New Roman"/>
                <a:cs typeface="B Nazanin"/>
              </a:rPr>
              <a:t> عدم کفایت سیستم بهداشت، درمانی و توانبخشی موجود در امور تخصصی سالمندان.</a:t>
            </a:r>
            <a:endParaRPr lang="en-US" dirty="0">
              <a:ea typeface="Calibri"/>
              <a:cs typeface="Arial"/>
            </a:endParaRPr>
          </a:p>
          <a:p>
            <a:endParaRPr lang="en-US" dirty="0"/>
          </a:p>
        </p:txBody>
      </p:sp>
    </p:spTree>
    <p:extLst>
      <p:ext uri="{BB962C8B-B14F-4D97-AF65-F5344CB8AC3E}">
        <p14:creationId xmlns:p14="http://schemas.microsoft.com/office/powerpoint/2010/main" val="233469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3751" y="0"/>
            <a:ext cx="1851454" cy="840260"/>
          </a:xfrm>
          <a:solidFill>
            <a:schemeClr val="accent1">
              <a:lumMod val="60000"/>
              <a:lumOff val="40000"/>
            </a:schemeClr>
          </a:solidFill>
        </p:spPr>
        <p:txBody>
          <a:bodyPr/>
          <a:lstStyle/>
          <a:p>
            <a:r>
              <a:rPr lang="fa-IR" dirty="0">
                <a:cs typeface="B Nazanin" pitchFamily="2" charset="-78"/>
              </a:rPr>
              <a:t>پیشنهاد</a:t>
            </a:r>
            <a:endParaRPr lang="en-US" dirty="0"/>
          </a:p>
        </p:txBody>
      </p:sp>
      <p:sp>
        <p:nvSpPr>
          <p:cNvPr id="3" name="Content Placeholder 2"/>
          <p:cNvSpPr>
            <a:spLocks noGrp="1"/>
          </p:cNvSpPr>
          <p:nvPr>
            <p:ph idx="1"/>
          </p:nvPr>
        </p:nvSpPr>
        <p:spPr>
          <a:xfrm>
            <a:off x="0" y="840260"/>
            <a:ext cx="12192000" cy="6141308"/>
          </a:xfrm>
        </p:spPr>
        <p:txBody>
          <a:bodyPr>
            <a:noAutofit/>
          </a:bodyPr>
          <a:lstStyle/>
          <a:p>
            <a:pPr marL="342900" indent="-342900" algn="just">
              <a:lnSpc>
                <a:spcPct val="150000"/>
              </a:lnSpc>
              <a:spcBef>
                <a:spcPts val="750"/>
              </a:spcBef>
              <a:buFontTx/>
              <a:buChar char="-"/>
            </a:pPr>
            <a:r>
              <a:rPr lang="ar-SA" sz="2000" dirty="0" smtClean="0">
                <a:solidFill>
                  <a:srgbClr val="494949"/>
                </a:solidFill>
                <a:latin typeface="Times New Roman"/>
                <a:ea typeface="Times New Roman"/>
                <a:cs typeface="B Nazanin"/>
              </a:rPr>
              <a:t>آموزش </a:t>
            </a:r>
            <a:r>
              <a:rPr lang="ar-SA" sz="2000" dirty="0">
                <a:solidFill>
                  <a:srgbClr val="494949"/>
                </a:solidFill>
                <a:latin typeface="Times New Roman"/>
                <a:ea typeface="Times New Roman"/>
                <a:cs typeface="B Nazanin"/>
              </a:rPr>
              <a:t>برخورداری از زندگی سالم و اجتناب از رفتارهای پرخطر، </a:t>
            </a:r>
            <a:endParaRPr lang="fa-IR" sz="2000" dirty="0">
              <a:solidFill>
                <a:srgbClr val="494949"/>
              </a:solidFill>
              <a:latin typeface="Times New Roman"/>
              <a:ea typeface="Times New Roman"/>
              <a:cs typeface="B Nazanin"/>
            </a:endParaRPr>
          </a:p>
          <a:p>
            <a:pPr marL="342900" indent="-342900" algn="just">
              <a:lnSpc>
                <a:spcPct val="150000"/>
              </a:lnSpc>
              <a:spcBef>
                <a:spcPts val="750"/>
              </a:spcBef>
              <a:buFontTx/>
              <a:buChar char="-"/>
            </a:pPr>
            <a:r>
              <a:rPr lang="ar-SA" sz="2000" dirty="0" smtClean="0">
                <a:solidFill>
                  <a:srgbClr val="494949"/>
                </a:solidFill>
                <a:latin typeface="Times New Roman"/>
                <a:ea typeface="Times New Roman"/>
                <a:cs typeface="B Nazanin"/>
              </a:rPr>
              <a:t>ایجاد </a:t>
            </a:r>
            <a:r>
              <a:rPr lang="ar-SA" sz="2000" dirty="0">
                <a:solidFill>
                  <a:srgbClr val="494949"/>
                </a:solidFill>
                <a:latin typeface="Times New Roman"/>
                <a:ea typeface="Times New Roman"/>
                <a:cs typeface="B Nazanin"/>
              </a:rPr>
              <a:t>فرصت مشارکت سالمندان در روند توسعه جامعه،</a:t>
            </a:r>
            <a:endParaRPr lang="fa-IR" sz="2000" dirty="0">
              <a:solidFill>
                <a:srgbClr val="494949"/>
              </a:solidFill>
              <a:latin typeface="Times New Roman"/>
              <a:ea typeface="Times New Roman"/>
              <a:cs typeface="B Nazanin"/>
            </a:endParaRPr>
          </a:p>
          <a:p>
            <a:pPr marL="342900" indent="-342900" algn="just">
              <a:lnSpc>
                <a:spcPct val="150000"/>
              </a:lnSpc>
              <a:spcBef>
                <a:spcPts val="750"/>
              </a:spcBef>
              <a:buFontTx/>
              <a:buChar char="-"/>
            </a:pPr>
            <a:r>
              <a:rPr lang="ar-SA" sz="2000" dirty="0">
                <a:solidFill>
                  <a:srgbClr val="494949"/>
                </a:solidFill>
                <a:latin typeface="Times New Roman"/>
                <a:ea typeface="Times New Roman"/>
                <a:cs typeface="B Nazanin"/>
              </a:rPr>
              <a:t> ایجاد زمینه حضور سالمندان در کنار خانواده،</a:t>
            </a:r>
            <a:endParaRPr lang="en-US" sz="1400" dirty="0">
              <a:ea typeface="Calibri"/>
              <a:cs typeface="Arial"/>
            </a:endParaRPr>
          </a:p>
          <a:p>
            <a:pPr marL="342900" indent="-342900" algn="just">
              <a:lnSpc>
                <a:spcPct val="150000"/>
              </a:lnSpc>
              <a:spcBef>
                <a:spcPts val="750"/>
              </a:spcBef>
              <a:buFontTx/>
              <a:buChar char="-"/>
            </a:pPr>
            <a:r>
              <a:rPr lang="ar-SA" sz="2000" dirty="0">
                <a:solidFill>
                  <a:srgbClr val="494949"/>
                </a:solidFill>
                <a:latin typeface="Times New Roman"/>
                <a:ea typeface="Times New Roman"/>
                <a:cs typeface="B Nazanin"/>
              </a:rPr>
              <a:t>توجه ویژه به نیازهای زنان سالمند،</a:t>
            </a:r>
            <a:endParaRPr lang="fa-IR" sz="2000" dirty="0">
              <a:solidFill>
                <a:srgbClr val="494949"/>
              </a:solidFill>
              <a:latin typeface="Times New Roman"/>
              <a:ea typeface="Times New Roman"/>
              <a:cs typeface="B Nazanin"/>
            </a:endParaRPr>
          </a:p>
          <a:p>
            <a:pPr marL="342900" indent="-342900" algn="just">
              <a:lnSpc>
                <a:spcPct val="150000"/>
              </a:lnSpc>
              <a:spcBef>
                <a:spcPts val="750"/>
              </a:spcBef>
              <a:buFontTx/>
              <a:buChar char="-"/>
            </a:pPr>
            <a:r>
              <a:rPr lang="ar-SA" sz="2000" dirty="0">
                <a:solidFill>
                  <a:srgbClr val="494949"/>
                </a:solidFill>
                <a:latin typeface="Times New Roman"/>
                <a:ea typeface="Times New Roman"/>
                <a:cs typeface="B Nazanin"/>
              </a:rPr>
              <a:t> تقویت نقش نهادهای مردمی مرتبط،</a:t>
            </a:r>
            <a:endParaRPr lang="fa-IR" sz="2000" dirty="0">
              <a:solidFill>
                <a:srgbClr val="494949"/>
              </a:solidFill>
              <a:latin typeface="Times New Roman"/>
              <a:ea typeface="Times New Roman"/>
              <a:cs typeface="B Nazanin"/>
            </a:endParaRPr>
          </a:p>
          <a:p>
            <a:pPr marL="342900" indent="-342900" algn="just">
              <a:lnSpc>
                <a:spcPct val="150000"/>
              </a:lnSpc>
              <a:spcBef>
                <a:spcPts val="750"/>
              </a:spcBef>
              <a:buFontTx/>
              <a:buChar char="-"/>
            </a:pPr>
            <a:r>
              <a:rPr lang="ar-SA" sz="2000" dirty="0">
                <a:solidFill>
                  <a:srgbClr val="494949"/>
                </a:solidFill>
                <a:latin typeface="Times New Roman"/>
                <a:ea typeface="Times New Roman"/>
                <a:cs typeface="B Nazanin"/>
              </a:rPr>
              <a:t> تخصصی شدن رویکردهای بهداشتی (طب پیشگیری)، درمانی و توانبخشی سالمندان،</a:t>
            </a:r>
            <a:endParaRPr lang="fa-IR" sz="2000" dirty="0">
              <a:solidFill>
                <a:srgbClr val="494949"/>
              </a:solidFill>
              <a:latin typeface="Times New Roman"/>
              <a:ea typeface="Times New Roman"/>
              <a:cs typeface="B Nazanin"/>
            </a:endParaRPr>
          </a:p>
          <a:p>
            <a:pPr marL="342900" indent="-342900" algn="just">
              <a:lnSpc>
                <a:spcPct val="150000"/>
              </a:lnSpc>
              <a:spcBef>
                <a:spcPts val="750"/>
              </a:spcBef>
              <a:buFontTx/>
              <a:buChar char="-"/>
            </a:pPr>
            <a:r>
              <a:rPr lang="ar-SA" sz="2000" dirty="0">
                <a:solidFill>
                  <a:srgbClr val="494949"/>
                </a:solidFill>
                <a:latin typeface="Times New Roman"/>
                <a:ea typeface="Times New Roman"/>
                <a:cs typeface="B Nazanin"/>
              </a:rPr>
              <a:t> ارتقاء کیفیت زندگی سالمندان.</a:t>
            </a:r>
            <a:endParaRPr lang="en-US" sz="1400" dirty="0">
              <a:ea typeface="Calibri"/>
              <a:cs typeface="Arial"/>
            </a:endParaRPr>
          </a:p>
          <a:p>
            <a:r>
              <a:rPr lang="ar-SA" sz="2000" dirty="0">
                <a:solidFill>
                  <a:srgbClr val="494949"/>
                </a:solidFill>
                <a:latin typeface="Times New Roman"/>
                <a:ea typeface="Times New Roman"/>
                <a:cs typeface="B Nazanin"/>
              </a:rPr>
              <a:t>استفاده از نقاط قوت، توانمندی‌ها و مهارت‌های سایر سازمان‌ها و گروه‌ها در قالب همکاری بین بخشی، ائتلاف و شبکه سازی. در این جا، سازمان‌ها، بخش‌ها و گروه‌های همکار با به کار گیری توانمندی‌های خود، بر اساس جدول تقسیم کار مشخص شده؛ هر کدام قطعه ای یا قطعاتی از پازل مربوط به پروژه تعریف شده را ارایه می </a:t>
            </a:r>
            <a:r>
              <a:rPr lang="ar-SA" sz="2000" dirty="0" smtClean="0">
                <a:solidFill>
                  <a:srgbClr val="494949"/>
                </a:solidFill>
                <a:latin typeface="Times New Roman"/>
                <a:ea typeface="Times New Roman"/>
                <a:cs typeface="B Nazanin"/>
              </a:rPr>
              <a:t>نمایند</a:t>
            </a:r>
            <a:endParaRPr lang="fa-IR" sz="2000" dirty="0" smtClean="0">
              <a:solidFill>
                <a:srgbClr val="494949"/>
              </a:solidFill>
              <a:latin typeface="Times New Roman"/>
              <a:ea typeface="Times New Roman"/>
              <a:cs typeface="B Nazanin"/>
            </a:endParaRPr>
          </a:p>
          <a:p>
            <a:r>
              <a:rPr lang="ar-SA" sz="2000" dirty="0">
                <a:solidFill>
                  <a:srgbClr val="494949"/>
                </a:solidFill>
                <a:latin typeface="Times New Roman"/>
                <a:ea typeface="Times New Roman"/>
                <a:cs typeface="B Nazanin"/>
              </a:rPr>
              <a:t>آموزش کارشناسان و سایر افراد قابل اعتمادی که می توانند به عنوان گروه های حد واسط، آموزش ها را به گروه مخاطب منتقل </a:t>
            </a:r>
            <a:r>
              <a:rPr lang="ar-SA" sz="2000" dirty="0" smtClean="0">
                <a:solidFill>
                  <a:srgbClr val="494949"/>
                </a:solidFill>
                <a:latin typeface="Times New Roman"/>
                <a:ea typeface="Times New Roman"/>
                <a:cs typeface="B Nazanin"/>
              </a:rPr>
              <a:t>نمایند</a:t>
            </a:r>
            <a:endParaRPr lang="fa-IR" sz="2000" dirty="0" smtClean="0">
              <a:solidFill>
                <a:srgbClr val="494949"/>
              </a:solidFill>
              <a:latin typeface="Times New Roman"/>
              <a:ea typeface="Times New Roman"/>
              <a:cs typeface="B Nazanin"/>
            </a:endParaRPr>
          </a:p>
          <a:p>
            <a:r>
              <a:rPr lang="ar-SA" sz="2000" dirty="0">
                <a:solidFill>
                  <a:srgbClr val="494949"/>
                </a:solidFill>
                <a:latin typeface="Times New Roman"/>
                <a:ea typeface="Times New Roman"/>
                <a:cs typeface="B Nazanin"/>
              </a:rPr>
              <a:t>دسترسی به گروه های مخاطبین به منظور آگاه‌سازی و بازاریابی اجتماعی</a:t>
            </a:r>
            <a:endParaRPr lang="en-US" sz="2000" dirty="0"/>
          </a:p>
        </p:txBody>
      </p:sp>
    </p:spTree>
    <p:extLst>
      <p:ext uri="{BB962C8B-B14F-4D97-AF65-F5344CB8AC3E}">
        <p14:creationId xmlns:p14="http://schemas.microsoft.com/office/powerpoint/2010/main" val="231419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1923" y="-389238"/>
            <a:ext cx="2150077" cy="778476"/>
          </a:xfrm>
          <a:solidFill>
            <a:schemeClr val="accent2"/>
          </a:solidFill>
        </p:spPr>
        <p:txBody>
          <a:bodyPr>
            <a:normAutofit/>
          </a:bodyPr>
          <a:lstStyle/>
          <a:p>
            <a:r>
              <a:rPr lang="fa-IR" dirty="0" smtClean="0"/>
              <a:t>انتظارات </a:t>
            </a:r>
            <a:endParaRPr lang="en-US" dirty="0"/>
          </a:p>
        </p:txBody>
      </p:sp>
      <p:sp>
        <p:nvSpPr>
          <p:cNvPr id="3" name="Content Placeholder 2"/>
          <p:cNvSpPr>
            <a:spLocks noGrp="1"/>
          </p:cNvSpPr>
          <p:nvPr>
            <p:ph idx="1"/>
          </p:nvPr>
        </p:nvSpPr>
        <p:spPr>
          <a:xfrm>
            <a:off x="0" y="389238"/>
            <a:ext cx="12192000" cy="6468762"/>
          </a:xfrm>
          <a:solidFill>
            <a:schemeClr val="accent6">
              <a:lumMod val="40000"/>
              <a:lumOff val="60000"/>
            </a:schemeClr>
          </a:solidFill>
        </p:spPr>
        <p:txBody>
          <a:bodyPr>
            <a:normAutofit/>
          </a:bodyPr>
          <a:lstStyle/>
          <a:p>
            <a:pPr>
              <a:lnSpc>
                <a:spcPct val="170000"/>
              </a:lnSpc>
            </a:pPr>
            <a:r>
              <a:rPr lang="fa-IR" sz="2000" b="1" dirty="0">
                <a:cs typeface="B Nazanin" panose="00000400000000000000" pitchFamily="2" charset="-78"/>
              </a:rPr>
              <a:t>مراقبت </a:t>
            </a:r>
            <a:r>
              <a:rPr lang="fa-IR" sz="2000" b="1" dirty="0" smtClean="0">
                <a:cs typeface="B Nazanin" panose="00000400000000000000" pitchFamily="2" charset="-78"/>
              </a:rPr>
              <a:t>100 </a:t>
            </a:r>
            <a:r>
              <a:rPr lang="fa-IR" sz="2000" b="1" dirty="0">
                <a:cs typeface="B Nazanin" panose="00000400000000000000" pitchFamily="2" charset="-78"/>
              </a:rPr>
              <a:t>درصد سالمندان بصورت حضوری و غیر حضوری</a:t>
            </a:r>
          </a:p>
          <a:p>
            <a:pPr>
              <a:lnSpc>
                <a:spcPct val="170000"/>
              </a:lnSpc>
            </a:pPr>
            <a:r>
              <a:rPr lang="fa-IR" sz="2000" b="1" dirty="0" smtClean="0">
                <a:cs typeface="B Nazanin" panose="00000400000000000000" pitchFamily="2" charset="-78"/>
              </a:rPr>
              <a:t>شناسایی وطبقه بندی </a:t>
            </a:r>
            <a:r>
              <a:rPr lang="fa-IR" sz="2000" b="1" dirty="0">
                <a:cs typeface="B Nazanin" panose="00000400000000000000" pitchFamily="2" charset="-78"/>
              </a:rPr>
              <a:t>صد درصد سالمندان پرخطر</a:t>
            </a:r>
          </a:p>
          <a:p>
            <a:pPr>
              <a:lnSpc>
                <a:spcPct val="170000"/>
              </a:lnSpc>
            </a:pPr>
            <a:r>
              <a:rPr lang="fa-IR" sz="2000" b="1" dirty="0" smtClean="0">
                <a:cs typeface="B Nazanin" panose="00000400000000000000" pitchFamily="2" charset="-78"/>
              </a:rPr>
              <a:t>آموزش </a:t>
            </a:r>
            <a:r>
              <a:rPr lang="fa-IR" sz="2000" b="1" dirty="0">
                <a:cs typeface="B Nazanin" panose="00000400000000000000" pitchFamily="2" charset="-78"/>
              </a:rPr>
              <a:t>حضوری چهره به چهره و تلفنی ازشیوه زندگی سالم برای کاهش بیماریهای زمینه ای و یا کاهش عوارض و پیشگیری از کرونا</a:t>
            </a:r>
          </a:p>
          <a:p>
            <a:pPr>
              <a:lnSpc>
                <a:spcPct val="170000"/>
              </a:lnSpc>
            </a:pPr>
            <a:r>
              <a:rPr lang="fa-IR" sz="2000" b="1" dirty="0">
                <a:cs typeface="B Nazanin" panose="00000400000000000000" pitchFamily="2" charset="-78"/>
              </a:rPr>
              <a:t>هماهنگی های بین بخشی با بهزیستی ،شهرداری ،کمیته </a:t>
            </a:r>
            <a:r>
              <a:rPr lang="fa-IR" sz="2000" b="1" dirty="0" smtClean="0">
                <a:cs typeface="B Nazanin" panose="00000400000000000000" pitchFamily="2" charset="-78"/>
              </a:rPr>
              <a:t>امداد،بسیج </a:t>
            </a:r>
            <a:r>
              <a:rPr lang="fa-IR" sz="2000" b="1" dirty="0">
                <a:cs typeface="B Nazanin" panose="00000400000000000000" pitchFamily="2" charset="-78"/>
              </a:rPr>
              <a:t>، </a:t>
            </a:r>
            <a:r>
              <a:rPr lang="fa-IR" sz="2000" b="1" dirty="0" smtClean="0">
                <a:cs typeface="B Nazanin" panose="00000400000000000000" pitchFamily="2" charset="-78"/>
              </a:rPr>
              <a:t>دانشجویان،ا ساتید، خیرین </a:t>
            </a:r>
            <a:r>
              <a:rPr lang="fa-IR" sz="2000" b="1" dirty="0">
                <a:cs typeface="B Nazanin" panose="00000400000000000000" pitchFamily="2" charset="-78"/>
              </a:rPr>
              <a:t>و سازمانهای مردم نهادو...برای حمایت و مراقبت </a:t>
            </a:r>
            <a:r>
              <a:rPr lang="fa-IR" sz="2000" b="1" dirty="0" smtClean="0">
                <a:cs typeface="B Nazanin" panose="00000400000000000000" pitchFamily="2" charset="-78"/>
              </a:rPr>
              <a:t>سالمندان و مستند کردن مصوبات و ارسال گزارش نهایی هر شش ماه به مرکز بهداشت استان</a:t>
            </a:r>
            <a:endParaRPr lang="fa-IR" sz="2000" b="1" dirty="0">
              <a:cs typeface="B Nazanin" panose="00000400000000000000" pitchFamily="2" charset="-78"/>
            </a:endParaRPr>
          </a:p>
          <a:p>
            <a:pPr>
              <a:lnSpc>
                <a:spcPct val="170000"/>
              </a:lnSpc>
            </a:pPr>
            <a:r>
              <a:rPr lang="fa-IR" sz="2000" b="1" dirty="0" smtClean="0">
                <a:cs typeface="B Nazanin" panose="00000400000000000000" pitchFamily="2" charset="-78"/>
              </a:rPr>
              <a:t>هماهنگی برای ثبت حمایتهای انجام شده در واحد های محیطی و جمع آوری و ارسال  هرشش ماه به این مرکز</a:t>
            </a:r>
            <a:endParaRPr lang="fa-IR" sz="2000" b="1" dirty="0">
              <a:cs typeface="B Nazanin" panose="00000400000000000000" pitchFamily="2" charset="-78"/>
            </a:endParaRPr>
          </a:p>
          <a:p>
            <a:pPr>
              <a:lnSpc>
                <a:spcPct val="170000"/>
              </a:lnSpc>
            </a:pPr>
            <a:r>
              <a:rPr lang="fa-IR" sz="2000" b="1" dirty="0" smtClean="0">
                <a:cs typeface="B Nazanin" panose="00000400000000000000" pitchFamily="2" charset="-78"/>
              </a:rPr>
              <a:t>ارزیابی و پایش بصورت تیمی از تمامی مراکز نگهداری سالمندان سالانه ولی در صورت داشتن مورد مثبت و یامرگ جدید پایش موردی</a:t>
            </a:r>
          </a:p>
          <a:p>
            <a:pPr>
              <a:lnSpc>
                <a:spcPct val="170000"/>
              </a:lnSpc>
            </a:pPr>
            <a:r>
              <a:rPr lang="fa-IR" sz="2000" b="1" dirty="0" smtClean="0">
                <a:cs typeface="B Nazanin" panose="00000400000000000000" pitchFamily="2" charset="-78"/>
              </a:rPr>
              <a:t>تدوین برنامه عملیاتی برای برنامه سلامت سالمندان شامل مراقبتها ،آموزش شیوه زندگی سالم ، حمایت از سالمندان پرخطر و پیشگیری از کرونا</a:t>
            </a:r>
          </a:p>
          <a:p>
            <a:pPr>
              <a:lnSpc>
                <a:spcPct val="170000"/>
              </a:lnSpc>
            </a:pPr>
            <a:r>
              <a:rPr lang="fa-IR" sz="2000" b="1" dirty="0" smtClean="0">
                <a:cs typeface="B Nazanin" panose="00000400000000000000" pitchFamily="2" charset="-78"/>
              </a:rPr>
              <a:t>پیگیری واکسیناسیون تمامی سالمندان </a:t>
            </a:r>
          </a:p>
          <a:p>
            <a:pPr>
              <a:lnSpc>
                <a:spcPct val="170000"/>
              </a:lnSpc>
            </a:pPr>
            <a:endParaRPr lang="fa-IR" sz="700" dirty="0" smtClean="0">
              <a:cs typeface="B Esfehan" panose="00000700000000000000" pitchFamily="2" charset="-78"/>
            </a:endParaRPr>
          </a:p>
          <a:p>
            <a:pPr>
              <a:lnSpc>
                <a:spcPct val="170000"/>
              </a:lnSpc>
            </a:pPr>
            <a:endParaRPr lang="fa-IR" sz="600" dirty="0" smtClean="0"/>
          </a:p>
          <a:p>
            <a:endParaRPr lang="fa-IR" sz="600" dirty="0"/>
          </a:p>
          <a:p>
            <a:endParaRPr lang="en-US" sz="600" dirty="0"/>
          </a:p>
        </p:txBody>
      </p:sp>
    </p:spTree>
    <p:extLst>
      <p:ext uri="{BB962C8B-B14F-4D97-AF65-F5344CB8AC3E}">
        <p14:creationId xmlns:p14="http://schemas.microsoft.com/office/powerpoint/2010/main" val="1590369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432" y="112573"/>
            <a:ext cx="11143131" cy="779461"/>
          </a:xfrm>
        </p:spPr>
        <p:txBody>
          <a:bodyPr>
            <a:normAutofit fontScale="90000"/>
          </a:bodyPr>
          <a:lstStyle/>
          <a:p>
            <a:r>
              <a:rPr lang="fa-IR" dirty="0" smtClean="0">
                <a:ln w="0"/>
                <a:solidFill>
                  <a:srgbClr val="0070C0"/>
                </a:solidFill>
                <a:effectLst>
                  <a:outerShdw blurRad="38100" dist="25400" dir="5400000" algn="ctr" rotWithShape="0">
                    <a:srgbClr val="6E747A">
                      <a:alpha val="43000"/>
                    </a:srgbClr>
                  </a:outerShdw>
                </a:effectLst>
                <a:cs typeface="B Titr" pitchFamily="2" charset="-78"/>
              </a:rPr>
              <a:t>    با تشکر و به </a:t>
            </a:r>
            <a:r>
              <a:rPr lang="fa-IR" dirty="0">
                <a:ln w="0"/>
                <a:solidFill>
                  <a:srgbClr val="0070C0"/>
                </a:solidFill>
                <a:effectLst>
                  <a:outerShdw blurRad="38100" dist="25400" dir="5400000" algn="ctr" rotWithShape="0">
                    <a:srgbClr val="6E747A">
                      <a:alpha val="43000"/>
                    </a:srgbClr>
                  </a:outerShdw>
                </a:effectLst>
                <a:cs typeface="B Titr" pitchFamily="2" charset="-78"/>
              </a:rPr>
              <a:t>امید کنترل ویروس کووید 19 – ما می </a:t>
            </a:r>
            <a:r>
              <a:rPr lang="fa-IR" dirty="0" smtClean="0">
                <a:ln w="0"/>
                <a:solidFill>
                  <a:srgbClr val="0070C0"/>
                </a:solidFill>
                <a:effectLst>
                  <a:outerShdw blurRad="38100" dist="25400" dir="5400000" algn="ctr" rotWithShape="0">
                    <a:srgbClr val="6E747A">
                      <a:alpha val="43000"/>
                    </a:srgbClr>
                  </a:outerShdw>
                </a:effectLst>
                <a:cs typeface="B Titr" pitchFamily="2" charset="-78"/>
              </a:rPr>
              <a:t>توانیم.</a:t>
            </a:r>
            <a:endParaRPr lang="fa-IR" dirty="0">
              <a:ln w="0"/>
              <a:solidFill>
                <a:srgbClr val="0070C0"/>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p:txBody>
          <a:bodyPr/>
          <a:lstStyle/>
          <a:p>
            <a:endParaRPr lang="fa-I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258669" y="-2142563"/>
            <a:ext cx="5674659" cy="12192001"/>
          </a:xfrm>
          <a:prstGeom prst="rect">
            <a:avLst/>
          </a:prstGeom>
        </p:spPr>
      </p:pic>
    </p:spTree>
    <p:extLst>
      <p:ext uri="{BB962C8B-B14F-4D97-AF65-F5344CB8AC3E}">
        <p14:creationId xmlns:p14="http://schemas.microsoft.com/office/powerpoint/2010/main" val="942858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7968"/>
          </a:xfrm>
          <a:solidFill>
            <a:schemeClr val="accent6">
              <a:lumMod val="20000"/>
              <a:lumOff val="80000"/>
            </a:schemeClr>
          </a:solidFill>
        </p:spPr>
        <p:txBody>
          <a:bodyPr>
            <a:normAutofit/>
          </a:bodyPr>
          <a:lstStyle/>
          <a:p>
            <a:r>
              <a:rPr lang="fa-IR" dirty="0" smtClean="0"/>
              <a:t>افزایش گروههای سنی جمعیت جهانی </a:t>
            </a:r>
            <a:endParaRPr lang="en-US" dirty="0"/>
          </a:p>
        </p:txBody>
      </p:sp>
      <p:pic>
        <p:nvPicPr>
          <p:cNvPr id="4" name="Immagine 4"/>
          <p:cNvPicPr>
            <a:picLocks noGrp="1" noChangeAspect="1"/>
          </p:cNvPicPr>
          <p:nvPr>
            <p:ph idx="1"/>
          </p:nvPr>
        </p:nvPicPr>
        <p:blipFill>
          <a:blip r:embed="rId2"/>
          <a:stretch>
            <a:fillRect/>
          </a:stretch>
        </p:blipFill>
        <p:spPr>
          <a:xfrm>
            <a:off x="345989" y="1322173"/>
            <a:ext cx="11007811" cy="4589978"/>
          </a:xfrm>
          <a:prstGeom prst="rect">
            <a:avLst/>
          </a:prstGeom>
        </p:spPr>
      </p:pic>
    </p:spTree>
    <p:extLst>
      <p:ext uri="{BB962C8B-B14F-4D97-AF65-F5344CB8AC3E}">
        <p14:creationId xmlns:p14="http://schemas.microsoft.com/office/powerpoint/2010/main" val="404226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777773149"/>
              </p:ext>
            </p:extLst>
          </p:nvPr>
        </p:nvGraphicFramePr>
        <p:xfrm>
          <a:off x="617839" y="222421"/>
          <a:ext cx="10824518" cy="6487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397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261784999"/>
              </p:ext>
            </p:extLst>
          </p:nvPr>
        </p:nvGraphicFramePr>
        <p:xfrm>
          <a:off x="222422" y="185351"/>
          <a:ext cx="11751275" cy="64872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466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fa-IR" b="1" dirty="0">
                <a:cs typeface="B Lotus" panose="00000400000000000000" pitchFamily="2" charset="-78"/>
              </a:rPr>
              <a:t>انفجار جمعیت سالمندی</a:t>
            </a:r>
            <a:br>
              <a:rPr lang="fa-IR" b="1" dirty="0">
                <a:cs typeface="B Lotus" panose="00000400000000000000" pitchFamily="2" charset="-78"/>
              </a:rPr>
            </a:br>
            <a:endParaRPr lang="en-US" dirty="0"/>
          </a:p>
        </p:txBody>
      </p:sp>
      <p:sp>
        <p:nvSpPr>
          <p:cNvPr id="3" name="Content Placeholder 2"/>
          <p:cNvSpPr>
            <a:spLocks noGrp="1"/>
          </p:cNvSpPr>
          <p:nvPr>
            <p:ph idx="1"/>
          </p:nvPr>
        </p:nvSpPr>
        <p:spPr>
          <a:solidFill>
            <a:srgbClr val="9999FF"/>
          </a:solidFill>
        </p:spPr>
        <p:txBody>
          <a:bodyPr>
            <a:normAutofit/>
          </a:bodyPr>
          <a:lstStyle/>
          <a:p>
            <a:pPr algn="just">
              <a:lnSpc>
                <a:spcPct val="150000"/>
              </a:lnSpc>
              <a:buFont typeface="Verdana" panose="020B0604030504040204" pitchFamily="34" charset="0"/>
              <a:buChar char="□"/>
            </a:pPr>
            <a:r>
              <a:rPr lang="ar-SA" b="1" dirty="0">
                <a:cs typeface="B Lotus" panose="00000400000000000000" pitchFamily="2" charset="-78"/>
              </a:rPr>
              <a:t>از سال1420 </a:t>
            </a:r>
            <a:r>
              <a:rPr lang="ar-SA" b="1" dirty="0" smtClean="0">
                <a:cs typeface="B Lotus" panose="00000400000000000000" pitchFamily="2" charset="-78"/>
              </a:rPr>
              <a:t>شمسی</a:t>
            </a:r>
            <a:r>
              <a:rPr lang="fa-IR" b="1" dirty="0" smtClean="0">
                <a:cs typeface="B Lotus" panose="00000400000000000000" pitchFamily="2" charset="-78"/>
              </a:rPr>
              <a:t> 22درصد</a:t>
            </a:r>
            <a:r>
              <a:rPr lang="ar-SA" b="1" dirty="0" smtClean="0">
                <a:cs typeface="B Lotus" panose="00000400000000000000" pitchFamily="2" charset="-78"/>
              </a:rPr>
              <a:t> </a:t>
            </a:r>
            <a:r>
              <a:rPr lang="fa-IR" b="1" dirty="0" smtClean="0">
                <a:cs typeface="B Lotus" panose="00000400000000000000" pitchFamily="2" charset="-78"/>
              </a:rPr>
              <a:t>جمعیت </a:t>
            </a:r>
            <a:r>
              <a:rPr lang="fa-IR" b="1" dirty="0">
                <a:cs typeface="B Lotus" panose="00000400000000000000" pitchFamily="2" charset="-78"/>
              </a:rPr>
              <a:t>به سنین سالمندی (60 سال و بالاتر) خواهند رسید.</a:t>
            </a:r>
          </a:p>
          <a:p>
            <a:pPr algn="just">
              <a:lnSpc>
                <a:spcPct val="150000"/>
              </a:lnSpc>
              <a:buFont typeface="Verdana" panose="020B0604030504040204" pitchFamily="34" charset="0"/>
              <a:buChar char="□"/>
            </a:pPr>
            <a:r>
              <a:rPr lang="fa-IR" b="1" dirty="0" smtClean="0">
                <a:cs typeface="B Lotus" panose="00000400000000000000" pitchFamily="2" charset="-78"/>
              </a:rPr>
              <a:t>بنابراین </a:t>
            </a:r>
            <a:r>
              <a:rPr lang="fa-IR" b="1" dirty="0">
                <a:cs typeface="B Lotus" panose="00000400000000000000" pitchFamily="2" charset="-78"/>
              </a:rPr>
              <a:t>در فرصت کمتر از </a:t>
            </a:r>
            <a:r>
              <a:rPr lang="fa-IR" b="1" dirty="0" smtClean="0">
                <a:cs typeface="B Lotus" panose="00000400000000000000" pitchFamily="2" charset="-78"/>
              </a:rPr>
              <a:t>بیست </a:t>
            </a:r>
            <a:r>
              <a:rPr lang="fa-IR" b="1" dirty="0">
                <a:cs typeface="B Lotus" panose="00000400000000000000" pitchFamily="2" charset="-78"/>
              </a:rPr>
              <a:t>سال، باید کشور را برای مواجهه با پدیده سالمندی آماده سازیم.</a:t>
            </a:r>
          </a:p>
          <a:p>
            <a:pPr algn="just">
              <a:lnSpc>
                <a:spcPct val="150000"/>
              </a:lnSpc>
              <a:buFont typeface="Verdana" panose="020B0604030504040204" pitchFamily="34" charset="0"/>
              <a:buChar char="□"/>
            </a:pPr>
            <a:r>
              <a:rPr lang="fa-IR" b="1" dirty="0">
                <a:cs typeface="B Lotus" panose="00000400000000000000" pitchFamily="2" charset="-78"/>
              </a:rPr>
              <a:t> از این رو به بحث سلامت سالمندی نیز باید به عنوان یکی از مهمترین اولویت ها در برنامه های سلامتی و بهداشتی </a:t>
            </a:r>
            <a:r>
              <a:rPr lang="fa-IR" b="1" dirty="0" smtClean="0">
                <a:cs typeface="B Lotus" panose="00000400000000000000" pitchFamily="2" charset="-78"/>
              </a:rPr>
              <a:t>استان </a:t>
            </a:r>
            <a:r>
              <a:rPr lang="fa-IR" b="1" dirty="0">
                <a:cs typeface="B Lotus" panose="00000400000000000000" pitchFamily="2" charset="-78"/>
              </a:rPr>
              <a:t>پرداخته شود.</a:t>
            </a:r>
            <a:endParaRPr lang="en-US" b="1" dirty="0">
              <a:cs typeface="B Lotus" panose="00000400000000000000" pitchFamily="2" charset="-78"/>
            </a:endParaRPr>
          </a:p>
          <a:p>
            <a:pPr algn="just">
              <a:lnSpc>
                <a:spcPct val="150000"/>
              </a:lnSpc>
            </a:pPr>
            <a:endParaRPr lang="fa-IR" b="1" dirty="0">
              <a:cs typeface="B Lotus" panose="00000400000000000000" pitchFamily="2" charset="-78"/>
            </a:endParaRPr>
          </a:p>
          <a:p>
            <a:endParaRPr lang="en-US" dirty="0"/>
          </a:p>
        </p:txBody>
      </p:sp>
    </p:spTree>
    <p:extLst>
      <p:ext uri="{BB962C8B-B14F-4D97-AF65-F5344CB8AC3E}">
        <p14:creationId xmlns:p14="http://schemas.microsoft.com/office/powerpoint/2010/main" val="321970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lc="http://schemas.openxmlformats.org/drawingml/2006/lockedCanvas" xmlns:a16="http://schemas.microsoft.com/office/drawing/2014/main" xmlns:xdr="http://schemas.openxmlformats.org/drawingml/2006/spreadsheetDrawing" xmlns="" id="{25F78F04-8594-4CB4-832E-1245E993ACE0}"/>
              </a:ext>
            </a:extLst>
          </p:cNvPr>
          <p:cNvGraphicFramePr>
            <a:graphicFrameLocks/>
          </p:cNvGraphicFramePr>
          <p:nvPr>
            <p:extLst>
              <p:ext uri="{D42A27DB-BD31-4B8C-83A1-F6EECF244321}">
                <p14:modId xmlns:p14="http://schemas.microsoft.com/office/powerpoint/2010/main" val="60198172"/>
              </p:ext>
            </p:extLst>
          </p:nvPr>
        </p:nvGraphicFramePr>
        <p:xfrm>
          <a:off x="533400" y="518160"/>
          <a:ext cx="11292840" cy="597408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829341" y="-1029954"/>
            <a:ext cx="10781412" cy="830997"/>
          </a:xfrm>
          <a:prstGeom prst="rect">
            <a:avLst/>
          </a:prstGeom>
          <a:solidFill>
            <a:srgbClr val="DC84B2"/>
          </a:solidFill>
        </p:spPr>
        <p:txBody>
          <a:bodyPr wrap="square">
            <a:spAutoFit/>
          </a:bodyPr>
          <a:lstStyle/>
          <a:p>
            <a:pPr algn="ctr"/>
            <a:r>
              <a:rPr lang="fa-IR" sz="4800" b="1" dirty="0" smtClean="0">
                <a:latin typeface="Calibri" panose="020F0502020204030204" pitchFamily="34" charset="0"/>
                <a:ea typeface="Calibri" panose="020F0502020204030204" pitchFamily="34" charset="0"/>
                <a:cs typeface="B Nazanin" panose="00000400000000000000" pitchFamily="2" charset="-78"/>
              </a:rPr>
              <a:t>مقایسه درصد مراقبت سالمند از سال 92 تا99</a:t>
            </a:r>
            <a:endParaRPr lang="en-US" sz="4800" b="1" dirty="0"/>
          </a:p>
        </p:txBody>
      </p:sp>
    </p:spTree>
    <p:extLst>
      <p:ext uri="{BB962C8B-B14F-4D97-AF65-F5344CB8AC3E}">
        <p14:creationId xmlns:p14="http://schemas.microsoft.com/office/powerpoint/2010/main" val="1492468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005105193"/>
              </p:ext>
            </p:extLst>
          </p:nvPr>
        </p:nvGraphicFramePr>
        <p:xfrm>
          <a:off x="642551" y="172995"/>
          <a:ext cx="10700951" cy="65120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741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6905" y="195983"/>
            <a:ext cx="10555705" cy="592726"/>
          </a:xfrm>
          <a:prstGeom prst="rect">
            <a:avLst/>
          </a:prstGeom>
          <a:solidFill>
            <a:schemeClr val="accent3">
              <a:lumMod val="20000"/>
              <a:lumOff val="80000"/>
            </a:schemeClr>
          </a:solidFill>
        </p:spPr>
        <p:txBody>
          <a:bodyPr wrap="square">
            <a:spAutoFit/>
          </a:bodyPr>
          <a:lstStyle/>
          <a:p>
            <a:pPr algn="ctr">
              <a:lnSpc>
                <a:spcPct val="107000"/>
              </a:lnSpc>
              <a:spcAft>
                <a:spcPts val="800"/>
              </a:spcAft>
            </a:pPr>
            <a:r>
              <a:rPr lang="fa-IR" sz="3200" b="1" dirty="0">
                <a:solidFill>
                  <a:srgbClr val="00B050"/>
                </a:solidFill>
                <a:latin typeface="Calibri" panose="020F0502020204030204" pitchFamily="34" charset="0"/>
                <a:ea typeface="Calibri" panose="020F0502020204030204" pitchFamily="34" charset="0"/>
              </a:rPr>
              <a:t>وضعیت سالمندان در اپیدمی کرونا </a:t>
            </a:r>
            <a:r>
              <a:rPr lang="fa-IR" sz="3200" b="1" dirty="0" smtClean="0">
                <a:solidFill>
                  <a:srgbClr val="00B050"/>
                </a:solidFill>
                <a:latin typeface="Calibri" panose="020F0502020204030204" pitchFamily="34" charset="0"/>
                <a:ea typeface="Calibri" panose="020F0502020204030204" pitchFamily="34" charset="0"/>
              </a:rPr>
              <a:t> تا </a:t>
            </a:r>
            <a:r>
              <a:rPr lang="fa-IR" sz="3200" b="1" dirty="0">
                <a:solidFill>
                  <a:srgbClr val="00B050"/>
                </a:solidFill>
                <a:latin typeface="Calibri" panose="020F0502020204030204" pitchFamily="34" charset="0"/>
                <a:ea typeface="Calibri" panose="020F0502020204030204" pitchFamily="34" charset="0"/>
              </a:rPr>
              <a:t>مورخ 1400/11/30</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81250722"/>
              </p:ext>
            </p:extLst>
          </p:nvPr>
        </p:nvGraphicFramePr>
        <p:xfrm>
          <a:off x="752112" y="1544397"/>
          <a:ext cx="11083492" cy="4097700"/>
        </p:xfrm>
        <a:graphic>
          <a:graphicData uri="http://schemas.openxmlformats.org/drawingml/2006/table">
            <a:tbl>
              <a:tblPr firstRow="1" bandRow="1">
                <a:tableStyleId>{22838BEF-8BB2-4498-84A7-C5851F593DF1}</a:tableStyleId>
              </a:tblPr>
              <a:tblGrid>
                <a:gridCol w="2072643"/>
                <a:gridCol w="2011680"/>
                <a:gridCol w="2351028"/>
                <a:gridCol w="2202843"/>
                <a:gridCol w="1496272"/>
                <a:gridCol w="949026"/>
              </a:tblGrid>
              <a:tr h="1509679">
                <a:tc>
                  <a:txBody>
                    <a:bodyPr/>
                    <a:lstStyle/>
                    <a:p>
                      <a:pPr algn="ctr"/>
                      <a:r>
                        <a:rPr lang="fa-IR" dirty="0" smtClean="0"/>
                        <a:t>تعداد سالمند فوت شده به کل فوت شدگان</a:t>
                      </a:r>
                      <a:endParaRPr lang="en-US" dirty="0"/>
                    </a:p>
                  </a:txBody>
                  <a:tcPr anchor="ctr">
                    <a:solidFill>
                      <a:schemeClr val="accent2">
                        <a:lumMod val="40000"/>
                        <a:lumOff val="60000"/>
                      </a:schemeClr>
                    </a:solidFill>
                  </a:tcPr>
                </a:tc>
                <a:tc>
                  <a:txBody>
                    <a:bodyPr/>
                    <a:lstStyle/>
                    <a:p>
                      <a:pPr algn="ctr"/>
                      <a:r>
                        <a:rPr lang="fa-IR" dirty="0" smtClean="0"/>
                        <a:t>تعداد سالمندان فوت شده نسبت به تعداد</a:t>
                      </a:r>
                      <a:r>
                        <a:rPr lang="fa-IR" baseline="0" dirty="0" smtClean="0"/>
                        <a:t> سالمند مبتلا</a:t>
                      </a:r>
                      <a:endParaRPr lang="en-US" dirty="0"/>
                    </a:p>
                  </a:txBody>
                  <a:tcPr anchor="ctr">
                    <a:solidFill>
                      <a:schemeClr val="accent2">
                        <a:lumMod val="40000"/>
                        <a:lumOff val="60000"/>
                      </a:schemeClr>
                    </a:solidFill>
                  </a:tcPr>
                </a:tc>
                <a:tc>
                  <a:txBody>
                    <a:bodyPr/>
                    <a:lstStyle/>
                    <a:p>
                      <a:pPr algn="ctr"/>
                      <a:r>
                        <a:rPr lang="fa-IR" dirty="0" smtClean="0"/>
                        <a:t>سالمند مبتلا به کل مبتلایان</a:t>
                      </a:r>
                      <a:endParaRPr lang="en-US" dirty="0"/>
                    </a:p>
                  </a:txBody>
                  <a:tcPr anchor="ctr">
                    <a:solidFill>
                      <a:schemeClr val="accent2">
                        <a:lumMod val="40000"/>
                        <a:lumOff val="60000"/>
                      </a:schemeClr>
                    </a:solidFill>
                  </a:tcPr>
                </a:tc>
                <a:tc>
                  <a:txBody>
                    <a:bodyPr/>
                    <a:lstStyle/>
                    <a:p>
                      <a:pPr algn="ctr"/>
                      <a:r>
                        <a:rPr lang="fa-IR" dirty="0" smtClean="0"/>
                        <a:t>سالمندان مبتلا نسبت به کل جمعیت سالمند</a:t>
                      </a:r>
                      <a:endParaRPr lang="en-US" dirty="0"/>
                    </a:p>
                  </a:txBody>
                  <a:tcPr anchor="ctr">
                    <a:solidFill>
                      <a:schemeClr val="accent2">
                        <a:lumMod val="40000"/>
                        <a:lumOff val="60000"/>
                      </a:schemeClr>
                    </a:solidFill>
                  </a:tcPr>
                </a:tc>
                <a:tc>
                  <a:txBody>
                    <a:bodyPr/>
                    <a:lstStyle/>
                    <a:p>
                      <a:pPr algn="ctr"/>
                      <a:r>
                        <a:rPr lang="fa-IR" dirty="0" smtClean="0"/>
                        <a:t>تعداد کل سالمندان</a:t>
                      </a:r>
                      <a:endParaRPr lang="en-US" dirty="0"/>
                    </a:p>
                  </a:txBody>
                  <a:tcPr anchor="ct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r>
              <a:tr h="1653458">
                <a:tc>
                  <a:txBody>
                    <a:bodyPr/>
                    <a:lstStyle/>
                    <a:p>
                      <a:pPr algn="ctr"/>
                      <a:r>
                        <a:rPr lang="fa-IR" sz="2000" b="1" dirty="0" smtClean="0"/>
                        <a:t>8778( کل فوت شده)</a:t>
                      </a:r>
                      <a:endParaRPr lang="en-US" sz="2000" b="1" dirty="0"/>
                    </a:p>
                  </a:txBody>
                  <a:tcPr anchor="ctr"/>
                </a:tc>
                <a:tc>
                  <a:txBody>
                    <a:bodyPr/>
                    <a:lstStyle/>
                    <a:p>
                      <a:pPr algn="ctr"/>
                      <a:r>
                        <a:rPr lang="fa-IR" sz="2000" b="1" dirty="0" smtClean="0"/>
                        <a:t>6711</a:t>
                      </a:r>
                      <a:endParaRPr lang="en-US" sz="2000" b="1" dirty="0"/>
                    </a:p>
                  </a:txBody>
                  <a:tcPr anchor="ctr"/>
                </a:tc>
                <a:tc>
                  <a:txBody>
                    <a:bodyPr/>
                    <a:lstStyle/>
                    <a:p>
                      <a:pPr algn="ctr"/>
                      <a:r>
                        <a:rPr lang="fa-IR" sz="2000" b="1" dirty="0" smtClean="0"/>
                        <a:t>175209(کل</a:t>
                      </a:r>
                      <a:r>
                        <a:rPr lang="fa-IR" sz="2000" b="1" baseline="0" dirty="0" smtClean="0"/>
                        <a:t> مبتلایان )</a:t>
                      </a:r>
                      <a:endParaRPr lang="en-US" sz="2000" b="1" dirty="0"/>
                    </a:p>
                  </a:txBody>
                  <a:tcPr anchor="ctr"/>
                </a:tc>
                <a:tc>
                  <a:txBody>
                    <a:bodyPr/>
                    <a:lstStyle/>
                    <a:p>
                      <a:pPr algn="ctr"/>
                      <a:r>
                        <a:rPr lang="fa-IR" sz="2000" b="1" dirty="0" smtClean="0"/>
                        <a:t>35095</a:t>
                      </a:r>
                      <a:endParaRPr lang="en-US" sz="2000" b="1" dirty="0"/>
                    </a:p>
                  </a:txBody>
                  <a:tcPr anchor="ctr"/>
                </a:tc>
                <a:tc>
                  <a:txBody>
                    <a:bodyPr/>
                    <a:lstStyle/>
                    <a:p>
                      <a:pPr algn="ctr"/>
                      <a:r>
                        <a:rPr lang="fa-IR" sz="2000" b="1" dirty="0" smtClean="0"/>
                        <a:t>430311</a:t>
                      </a:r>
                      <a:endParaRPr lang="en-US" sz="2000" b="1" dirty="0"/>
                    </a:p>
                  </a:txBody>
                  <a:tcPr anchor="ctr"/>
                </a:tc>
                <a:tc>
                  <a:txBody>
                    <a:bodyPr/>
                    <a:lstStyle/>
                    <a:p>
                      <a:r>
                        <a:rPr lang="fa-IR" sz="2000" b="1" dirty="0" smtClean="0"/>
                        <a:t>تعداد</a:t>
                      </a:r>
                      <a:endParaRPr lang="en-US" sz="2000" b="1" dirty="0"/>
                    </a:p>
                  </a:txBody>
                  <a:tcPr anchor="ctr"/>
                </a:tc>
              </a:tr>
              <a:tr h="934563">
                <a:tc>
                  <a:txBody>
                    <a:bodyPr/>
                    <a:lstStyle/>
                    <a:p>
                      <a:pPr algn="ctr"/>
                      <a:r>
                        <a:rPr lang="fa-IR" sz="2000" b="1" dirty="0" smtClean="0"/>
                        <a:t>76/4%</a:t>
                      </a:r>
                      <a:endParaRPr lang="en-US" sz="2000" b="1" dirty="0"/>
                    </a:p>
                  </a:txBody>
                  <a:tcPr anchor="ctr"/>
                </a:tc>
                <a:tc>
                  <a:txBody>
                    <a:bodyPr/>
                    <a:lstStyle/>
                    <a:p>
                      <a:pPr algn="ctr"/>
                      <a:r>
                        <a:rPr lang="fa-IR" sz="2000" b="1" dirty="0" smtClean="0"/>
                        <a:t>19/1%</a:t>
                      </a:r>
                      <a:endParaRPr lang="en-US" sz="2000" b="1" dirty="0"/>
                    </a:p>
                  </a:txBody>
                  <a:tcPr anchor="ctr"/>
                </a:tc>
                <a:tc>
                  <a:txBody>
                    <a:bodyPr/>
                    <a:lstStyle/>
                    <a:p>
                      <a:pPr algn="ctr"/>
                      <a:r>
                        <a:rPr lang="fa-IR" sz="2000" b="1" dirty="0" smtClean="0"/>
                        <a:t>20/2%</a:t>
                      </a:r>
                      <a:endParaRPr lang="en-US" sz="2000" b="1" dirty="0"/>
                    </a:p>
                  </a:txBody>
                  <a:tcPr anchor="ctr"/>
                </a:tc>
                <a:tc>
                  <a:txBody>
                    <a:bodyPr/>
                    <a:lstStyle/>
                    <a:p>
                      <a:pPr algn="ctr"/>
                      <a:r>
                        <a:rPr lang="fa-IR" sz="2000" b="1" dirty="0" smtClean="0"/>
                        <a:t>8/15 %</a:t>
                      </a:r>
                      <a:endParaRPr lang="en-US" sz="2000" b="1" dirty="0"/>
                    </a:p>
                  </a:txBody>
                  <a:tcPr anchor="ctr"/>
                </a:tc>
                <a:tc>
                  <a:txBody>
                    <a:bodyPr/>
                    <a:lstStyle/>
                    <a:p>
                      <a:pPr algn="ctr"/>
                      <a:r>
                        <a:rPr lang="fa-IR" sz="2000" b="1" dirty="0" smtClean="0"/>
                        <a:t>12/1%</a:t>
                      </a:r>
                      <a:endParaRPr lang="en-US" sz="2000" b="1" dirty="0"/>
                    </a:p>
                  </a:txBody>
                  <a:tcPr anchor="ctr"/>
                </a:tc>
                <a:tc>
                  <a:txBody>
                    <a:bodyPr/>
                    <a:lstStyle/>
                    <a:p>
                      <a:r>
                        <a:rPr lang="fa-IR" sz="2000" b="1" dirty="0" smtClean="0"/>
                        <a:t>درصد</a:t>
                      </a:r>
                      <a:endParaRPr lang="en-US" sz="2000" b="1" dirty="0"/>
                    </a:p>
                  </a:txBody>
                  <a:tcPr anchor="ctr"/>
                </a:tc>
              </a:tr>
            </a:tbl>
          </a:graphicData>
        </a:graphic>
      </p:graphicFrame>
    </p:spTree>
    <p:extLst>
      <p:ext uri="{BB962C8B-B14F-4D97-AF65-F5344CB8AC3E}">
        <p14:creationId xmlns:p14="http://schemas.microsoft.com/office/powerpoint/2010/main" val="1761404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823" y="282481"/>
            <a:ext cx="10555705" cy="530145"/>
          </a:xfrm>
          <a:prstGeom prst="rect">
            <a:avLst/>
          </a:prstGeom>
          <a:solidFill>
            <a:schemeClr val="accent3">
              <a:lumMod val="20000"/>
              <a:lumOff val="80000"/>
            </a:schemeClr>
          </a:solidFill>
        </p:spPr>
        <p:txBody>
          <a:bodyPr wrap="square">
            <a:spAutoFit/>
          </a:bodyPr>
          <a:lstStyle/>
          <a:p>
            <a:pPr algn="ctr">
              <a:lnSpc>
                <a:spcPct val="107000"/>
              </a:lnSpc>
              <a:spcAft>
                <a:spcPts val="800"/>
              </a:spcAft>
            </a:pPr>
            <a:r>
              <a:rPr lang="fa-IR" sz="2800" b="1" dirty="0">
                <a:solidFill>
                  <a:srgbClr val="00B050"/>
                </a:solidFill>
                <a:latin typeface="Calibri" panose="020F0502020204030204" pitchFamily="34" charset="0"/>
                <a:ea typeface="Calibri" panose="020F0502020204030204" pitchFamily="34" charset="0"/>
              </a:rPr>
              <a:t>وضعیت سالمندان از نظر </a:t>
            </a:r>
            <a:r>
              <a:rPr lang="fa-IR" sz="2800" b="1" dirty="0" smtClean="0">
                <a:solidFill>
                  <a:srgbClr val="00B050"/>
                </a:solidFill>
                <a:latin typeface="Calibri" panose="020F0502020204030204" pitchFamily="34" charset="0"/>
                <a:ea typeface="Calibri" panose="020F0502020204030204" pitchFamily="34" charset="0"/>
              </a:rPr>
              <a:t>واکسیناسیون تا مورخ 30/11/1400</a:t>
            </a:r>
            <a:endParaRPr lang="en-US"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33891225"/>
              </p:ext>
            </p:extLst>
          </p:nvPr>
        </p:nvGraphicFramePr>
        <p:xfrm>
          <a:off x="1828797" y="1022942"/>
          <a:ext cx="9357363" cy="4097700"/>
        </p:xfrm>
        <a:graphic>
          <a:graphicData uri="http://schemas.openxmlformats.org/drawingml/2006/table">
            <a:tbl>
              <a:tblPr firstRow="1" bandRow="1">
                <a:tableStyleId>{22838BEF-8BB2-4498-84A7-C5851F593DF1}</a:tableStyleId>
              </a:tblPr>
              <a:tblGrid>
                <a:gridCol w="1767019"/>
                <a:gridCol w="1754660"/>
                <a:gridCol w="2178084"/>
                <a:gridCol w="2388824"/>
                <a:gridCol w="1268776"/>
              </a:tblGrid>
              <a:tr h="1509679">
                <a:tc>
                  <a:txBody>
                    <a:bodyPr/>
                    <a:lstStyle/>
                    <a:p>
                      <a:pPr algn="ctr"/>
                      <a:r>
                        <a:rPr lang="fa-IR" sz="2800" dirty="0" smtClean="0"/>
                        <a:t>نوبت سوم</a:t>
                      </a:r>
                      <a:endParaRPr lang="en-US" sz="2800" dirty="0"/>
                    </a:p>
                  </a:txBody>
                  <a:tcPr anchor="ct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ctr"/>
                      <a:r>
                        <a:rPr lang="fa-IR" sz="2800" dirty="0" smtClean="0"/>
                        <a:t>نوبت دوم</a:t>
                      </a:r>
                      <a:endParaRPr lang="en-US" sz="2800" dirty="0"/>
                    </a:p>
                  </a:txBody>
                  <a:tcPr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ctr"/>
                      <a:r>
                        <a:rPr lang="fa-IR" sz="2800" dirty="0" smtClean="0"/>
                        <a:t>نوبت اول</a:t>
                      </a:r>
                      <a:endParaRPr lang="en-US" sz="2800" dirty="0"/>
                    </a:p>
                  </a:txBody>
                  <a:tcPr anchor="ctr">
                    <a:solidFill>
                      <a:schemeClr val="accent2">
                        <a:lumMod val="40000"/>
                        <a:lumOff val="60000"/>
                      </a:schemeClr>
                    </a:solidFill>
                  </a:tcPr>
                </a:tc>
                <a:tc>
                  <a:txBody>
                    <a:bodyPr/>
                    <a:lstStyle/>
                    <a:p>
                      <a:pPr algn="ctr"/>
                      <a:r>
                        <a:rPr lang="fa-IR" sz="2800" dirty="0" smtClean="0"/>
                        <a:t>تعداد کل سالمندان</a:t>
                      </a:r>
                      <a:endParaRPr lang="en-US" sz="2800" dirty="0"/>
                    </a:p>
                  </a:txBody>
                  <a:tcPr anchor="ctr">
                    <a:solidFill>
                      <a:schemeClr val="accent2">
                        <a:lumMod val="40000"/>
                        <a:lumOff val="60000"/>
                      </a:schemeClr>
                    </a:solidFill>
                  </a:tcPr>
                </a:tc>
                <a:tc>
                  <a:txBody>
                    <a:bodyPr/>
                    <a:lstStyle/>
                    <a:p>
                      <a:endParaRPr lang="en-US" sz="2800" dirty="0"/>
                    </a:p>
                  </a:txBody>
                  <a:tcPr>
                    <a:solidFill>
                      <a:schemeClr val="accent2">
                        <a:lumMod val="40000"/>
                        <a:lumOff val="60000"/>
                      </a:schemeClr>
                    </a:solidFill>
                  </a:tcPr>
                </a:tc>
              </a:tr>
              <a:tr h="1653458">
                <a:tc>
                  <a:txBody>
                    <a:bodyPr/>
                    <a:lstStyle/>
                    <a:p>
                      <a:pPr algn="ctr"/>
                      <a:r>
                        <a:rPr lang="fa-IR" sz="3200" b="1" dirty="0" smtClean="0"/>
                        <a:t>334031</a:t>
                      </a:r>
                      <a:endParaRPr lang="en-US" sz="3200" b="1" dirty="0"/>
                    </a:p>
                  </a:txBody>
                  <a:tcPr anchor="ctr">
                    <a:lnR w="12700" cap="flat" cmpd="sng" algn="ctr">
                      <a:solidFill>
                        <a:schemeClr val="tx1"/>
                      </a:solidFill>
                      <a:prstDash val="solid"/>
                      <a:round/>
                      <a:headEnd type="none" w="med" len="med"/>
                      <a:tailEnd type="none" w="med" len="med"/>
                    </a:lnR>
                  </a:tcPr>
                </a:tc>
                <a:tc>
                  <a:txBody>
                    <a:bodyPr/>
                    <a:lstStyle/>
                    <a:p>
                      <a:pPr algn="ctr"/>
                      <a:r>
                        <a:rPr lang="fa-IR" sz="3200" b="1" dirty="0" smtClean="0"/>
                        <a:t>452682</a:t>
                      </a:r>
                      <a:endParaRPr lang="en-US" sz="3200" b="1" dirty="0"/>
                    </a:p>
                  </a:txBody>
                  <a:tcPr anchor="ctr">
                    <a:lnL w="12700" cap="flat" cmpd="sng" algn="ctr">
                      <a:solidFill>
                        <a:schemeClr val="tx1"/>
                      </a:solidFill>
                      <a:prstDash val="solid"/>
                      <a:round/>
                      <a:headEnd type="none" w="med" len="med"/>
                      <a:tailEnd type="none" w="med" len="med"/>
                    </a:lnL>
                  </a:tcPr>
                </a:tc>
                <a:tc>
                  <a:txBody>
                    <a:bodyPr/>
                    <a:lstStyle/>
                    <a:p>
                      <a:pPr algn="ctr"/>
                      <a:r>
                        <a:rPr lang="fa-IR" sz="3200" b="1" dirty="0" smtClean="0"/>
                        <a:t>481561</a:t>
                      </a:r>
                      <a:endParaRPr lang="en-US" sz="3200" b="1" dirty="0"/>
                    </a:p>
                  </a:txBody>
                  <a:tcPr anchor="ctr"/>
                </a:tc>
                <a:tc>
                  <a:txBody>
                    <a:bodyPr/>
                    <a:lstStyle/>
                    <a:p>
                      <a:pPr algn="ctr"/>
                      <a:r>
                        <a:rPr lang="fa-IR" sz="3200" b="1" dirty="0" smtClean="0"/>
                        <a:t>488010</a:t>
                      </a:r>
                      <a:endParaRPr lang="en-US" sz="3200" b="1" dirty="0"/>
                    </a:p>
                  </a:txBody>
                  <a:tcPr anchor="ctr"/>
                </a:tc>
                <a:tc>
                  <a:txBody>
                    <a:bodyPr/>
                    <a:lstStyle/>
                    <a:p>
                      <a:r>
                        <a:rPr lang="fa-IR" sz="3200" b="1" dirty="0" smtClean="0"/>
                        <a:t>تعداد</a:t>
                      </a:r>
                      <a:endParaRPr lang="en-US" sz="3200" b="1" dirty="0"/>
                    </a:p>
                  </a:txBody>
                  <a:tcPr anchor="ctr"/>
                </a:tc>
              </a:tr>
              <a:tr h="934563">
                <a:tc>
                  <a:txBody>
                    <a:bodyPr/>
                    <a:lstStyle/>
                    <a:p>
                      <a:pPr algn="ctr"/>
                      <a:r>
                        <a:rPr lang="fa-IR" sz="3200" b="1" dirty="0" smtClean="0"/>
                        <a:t>68/4</a:t>
                      </a:r>
                      <a:endParaRPr lang="en-US" sz="3200" b="1" dirty="0"/>
                    </a:p>
                  </a:txBody>
                  <a:tcPr anchor="ctr">
                    <a:lnR w="12700" cap="flat" cmpd="sng" algn="ctr">
                      <a:solidFill>
                        <a:schemeClr val="tx1"/>
                      </a:solidFill>
                      <a:prstDash val="solid"/>
                      <a:round/>
                      <a:headEnd type="none" w="med" len="med"/>
                      <a:tailEnd type="none" w="med" len="med"/>
                    </a:lnR>
                  </a:tcPr>
                </a:tc>
                <a:tc>
                  <a:txBody>
                    <a:bodyPr/>
                    <a:lstStyle/>
                    <a:p>
                      <a:pPr algn="ctr"/>
                      <a:r>
                        <a:rPr lang="fa-IR" sz="3200" b="1" dirty="0" smtClean="0"/>
                        <a:t>92/7</a:t>
                      </a:r>
                      <a:endParaRPr lang="en-US" sz="3200" b="1" dirty="0"/>
                    </a:p>
                  </a:txBody>
                  <a:tcPr anchor="ctr">
                    <a:lnL w="12700" cap="flat" cmpd="sng" algn="ctr">
                      <a:solidFill>
                        <a:schemeClr val="tx1"/>
                      </a:solidFill>
                      <a:prstDash val="solid"/>
                      <a:round/>
                      <a:headEnd type="none" w="med" len="med"/>
                      <a:tailEnd type="none" w="med" len="med"/>
                    </a:lnL>
                  </a:tcPr>
                </a:tc>
                <a:tc>
                  <a:txBody>
                    <a:bodyPr/>
                    <a:lstStyle/>
                    <a:p>
                      <a:pPr algn="ctr"/>
                      <a:r>
                        <a:rPr lang="fa-IR" sz="3200" b="1" dirty="0" smtClean="0"/>
                        <a:t>98/7</a:t>
                      </a:r>
                      <a:endParaRPr lang="en-US" sz="3200" b="1" dirty="0"/>
                    </a:p>
                  </a:txBody>
                  <a:tcPr anchor="ctr"/>
                </a:tc>
                <a:tc>
                  <a:txBody>
                    <a:bodyPr/>
                    <a:lstStyle/>
                    <a:p>
                      <a:pPr algn="ctr"/>
                      <a:r>
                        <a:rPr lang="fa-IR" sz="3200" b="1" dirty="0" smtClean="0"/>
                        <a:t>12/1</a:t>
                      </a:r>
                      <a:endParaRPr lang="en-US" sz="3200" b="1" dirty="0"/>
                    </a:p>
                  </a:txBody>
                  <a:tcPr anchor="ctr"/>
                </a:tc>
                <a:tc>
                  <a:txBody>
                    <a:bodyPr/>
                    <a:lstStyle/>
                    <a:p>
                      <a:r>
                        <a:rPr lang="fa-IR" sz="3200" b="1" dirty="0" smtClean="0"/>
                        <a:t>درصد</a:t>
                      </a:r>
                      <a:endParaRPr lang="en-US" sz="3200" b="1" dirty="0"/>
                    </a:p>
                  </a:txBody>
                  <a:tcPr anchor="ctr"/>
                </a:tc>
              </a:tr>
            </a:tbl>
          </a:graphicData>
        </a:graphic>
      </p:graphicFrame>
    </p:spTree>
    <p:extLst>
      <p:ext uri="{BB962C8B-B14F-4D97-AF65-F5344CB8AC3E}">
        <p14:creationId xmlns:p14="http://schemas.microsoft.com/office/powerpoint/2010/main" val="2462898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1625</TotalTime>
  <Words>1007</Words>
  <Application>Microsoft Office PowerPoint</Application>
  <PresentationFormat>Widescreen</PresentationFormat>
  <Paragraphs>96</Paragraphs>
  <Slides>18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2  Nazanin</vt:lpstr>
      <vt:lpstr>Arial</vt:lpstr>
      <vt:lpstr>B Esfehan</vt:lpstr>
      <vt:lpstr>B Lotus</vt:lpstr>
      <vt:lpstr>B Nazanin</vt:lpstr>
      <vt:lpstr>B Titr</vt:lpstr>
      <vt:lpstr>B Zar</vt:lpstr>
      <vt:lpstr>Calibri</vt:lpstr>
      <vt:lpstr>Calibri Light</vt:lpstr>
      <vt:lpstr>Cambria</vt:lpstr>
      <vt:lpstr>Times New Roman</vt:lpstr>
      <vt:lpstr>Verdana</vt:lpstr>
      <vt:lpstr>Office Theme</vt:lpstr>
      <vt:lpstr>برنامه سالمندان</vt:lpstr>
      <vt:lpstr>افزایش گروههای سنی جمعیت جهانی </vt:lpstr>
      <vt:lpstr>PowerPoint Presentation</vt:lpstr>
      <vt:lpstr>PowerPoint Presentation</vt:lpstr>
      <vt:lpstr>انفجار جمعیت سالمندی </vt:lpstr>
      <vt:lpstr>PowerPoint Presentation</vt:lpstr>
      <vt:lpstr>PowerPoint Presentation</vt:lpstr>
      <vt:lpstr>PowerPoint Presentation</vt:lpstr>
      <vt:lpstr>PowerPoint Presentation</vt:lpstr>
      <vt:lpstr>PowerPoint Presentation</vt:lpstr>
      <vt:lpstr>PowerPoint Presentation</vt:lpstr>
      <vt:lpstr>مهمترین نیازهای سالمندان</vt:lpstr>
      <vt:lpstr>سالمندی</vt:lpstr>
      <vt:lpstr>سالمندان</vt:lpstr>
      <vt:lpstr>مشکلات سالمندان</vt:lpstr>
      <vt:lpstr>پیشنهاد</vt:lpstr>
      <vt:lpstr>انتظارات </vt:lpstr>
      <vt:lpstr>    با تشکر و به امید کنترل ویروس کووید 19 – ما می توانیم.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Rozita Firooznia</dc:creator>
  <cp:lastModifiedBy>Monireh Mirzaei</cp:lastModifiedBy>
  <cp:revision>215</cp:revision>
  <cp:lastPrinted>2020-08-01T05:12:05Z</cp:lastPrinted>
  <dcterms:created xsi:type="dcterms:W3CDTF">2020-07-28T06:00:17Z</dcterms:created>
  <dcterms:modified xsi:type="dcterms:W3CDTF">2022-04-06T04:54:09Z</dcterms:modified>
</cp:coreProperties>
</file>